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hYkVWRmL1zpShcS48PU7m7KzgL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49F881-63E5-4215-BAB3-4A3CF269629C}">
  <a:tblStyle styleId="{B949F881-63E5-4215-BAB3-4A3CF269629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ja-JP"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ja-JP"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8" name="Shape 18"/>
        <p:cNvGrpSpPr/>
        <p:nvPr/>
      </p:nvGrpSpPr>
      <p:grpSpPr>
        <a:xfrm>
          <a:off x="0" y="0"/>
          <a:ext cx="0" cy="0"/>
          <a:chOff x="0" y="0"/>
          <a:chExt cx="0" cy="0"/>
        </a:xfrm>
      </p:grpSpPr>
      <p:sp>
        <p:nvSpPr>
          <p:cNvPr id="19" name="Google Shape;19;p20"/>
          <p:cNvSpPr/>
          <p:nvPr/>
        </p:nvSpPr>
        <p:spPr>
          <a:xfrm>
            <a:off x="0" y="551145"/>
            <a:ext cx="9144000" cy="63068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pic>
        <p:nvPicPr>
          <p:cNvPr descr="Background pattern&#10;&#10;Description automatically generated" id="20" name="Google Shape;20;p20"/>
          <p:cNvPicPr preferRelativeResize="0"/>
          <p:nvPr/>
        </p:nvPicPr>
        <p:blipFill rotWithShape="1">
          <a:blip r:embed="rId2">
            <a:alphaModFix/>
          </a:blip>
          <a:srcRect b="0" l="0" r="0" t="19442"/>
          <a:stretch/>
        </p:blipFill>
        <p:spPr>
          <a:xfrm>
            <a:off x="-6671" y="726509"/>
            <a:ext cx="9146714" cy="5263200"/>
          </a:xfrm>
          <a:prstGeom prst="rect">
            <a:avLst/>
          </a:prstGeom>
          <a:noFill/>
          <a:ln>
            <a:noFill/>
          </a:ln>
        </p:spPr>
      </p:pic>
      <p:sp>
        <p:nvSpPr>
          <p:cNvPr id="21" name="Google Shape;21;p20"/>
          <p:cNvSpPr txBox="1"/>
          <p:nvPr>
            <p:ph type="ctrTitle"/>
          </p:nvPr>
        </p:nvSpPr>
        <p:spPr>
          <a:xfrm>
            <a:off x="1098030" y="3912433"/>
            <a:ext cx="7772400" cy="805394"/>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4200"/>
              <a:buFont typeface="Calibri"/>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0"/>
          <p:cNvSpPr txBox="1"/>
          <p:nvPr>
            <p:ph idx="1" type="subTitle"/>
          </p:nvPr>
        </p:nvSpPr>
        <p:spPr>
          <a:xfrm>
            <a:off x="2012430" y="4873842"/>
            <a:ext cx="6858000" cy="432676"/>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20"/>
          <p:cNvSpPr txBox="1"/>
          <p:nvPr>
            <p:ph idx="2" type="body"/>
          </p:nvPr>
        </p:nvSpPr>
        <p:spPr>
          <a:xfrm>
            <a:off x="5982767" y="6114767"/>
            <a:ext cx="2887663" cy="384175"/>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1"/>
              </a:buClr>
              <a:buSzPts val="2200"/>
              <a:buNone/>
              <a:defRPr sz="22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29"/>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9"/>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29"/>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9"/>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30"/>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30"/>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0"/>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0"/>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0"/>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21"/>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21"/>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1"/>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1"/>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22"/>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2"/>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22"/>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2"/>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2"/>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23"/>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3"/>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3"/>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3"/>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24"/>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24"/>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24"/>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4"/>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24"/>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4"/>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4"/>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25"/>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5"/>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5"/>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26"/>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27"/>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7"/>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28"/>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p:nvPr>
            <p:ph idx="2" type="pic"/>
          </p:nvPr>
        </p:nvSpPr>
        <p:spPr>
          <a:xfrm>
            <a:off x="3887391" y="987426"/>
            <a:ext cx="4629150" cy="4873625"/>
          </a:xfrm>
          <a:prstGeom prst="rect">
            <a:avLst/>
          </a:prstGeom>
          <a:noFill/>
          <a:ln>
            <a:noFill/>
          </a:ln>
        </p:spPr>
      </p:sp>
      <p:sp>
        <p:nvSpPr>
          <p:cNvPr id="71" name="Google Shape;71;p28"/>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28"/>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8"/>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p:nvPr/>
        </p:nvSpPr>
        <p:spPr>
          <a:xfrm>
            <a:off x="0" y="6402388"/>
            <a:ext cx="9144000" cy="455612"/>
          </a:xfrm>
          <a:prstGeom prst="rect">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1" name="Google Shape;11;p19"/>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9"/>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
        <p:nvSpPr>
          <p:cNvPr id="16" name="Google Shape;16;p19"/>
          <p:cNvSpPr/>
          <p:nvPr/>
        </p:nvSpPr>
        <p:spPr>
          <a:xfrm>
            <a:off x="0" y="594208"/>
            <a:ext cx="9144000" cy="72000"/>
          </a:xfrm>
          <a:prstGeom prst="rect">
            <a:avLst/>
          </a:prstGeom>
          <a:gradFill>
            <a:gsLst>
              <a:gs pos="0">
                <a:srgbClr val="323264"/>
              </a:gs>
              <a:gs pos="5000">
                <a:srgbClr val="323264"/>
              </a:gs>
              <a:gs pos="25000">
                <a:srgbClr val="38386F"/>
              </a:gs>
              <a:gs pos="50000">
                <a:srgbClr val="8686AC"/>
              </a:gs>
              <a:gs pos="75000">
                <a:srgbClr val="ADADCB"/>
              </a:gs>
              <a:gs pos="95000">
                <a:srgbClr val="D3D3E9"/>
              </a:gs>
              <a:gs pos="100000">
                <a:srgbClr val="D3D3E9"/>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pic>
        <p:nvPicPr>
          <p:cNvPr descr="Logo&#10;&#10;Description automatically generated" id="17" name="Google Shape;17;p19"/>
          <p:cNvPicPr preferRelativeResize="0"/>
          <p:nvPr/>
        </p:nvPicPr>
        <p:blipFill rotWithShape="1">
          <a:blip r:embed="rId1">
            <a:alphaModFix/>
          </a:blip>
          <a:srcRect b="0" l="0" r="0" t="0"/>
          <a:stretch/>
        </p:blipFill>
        <p:spPr>
          <a:xfrm>
            <a:off x="7768854" y="-71045"/>
            <a:ext cx="1287464" cy="80512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cloud.dwavesys.com/leap/login?next=/leap" TargetMode="External"/><Relationship Id="rId4" Type="http://schemas.openxmlformats.org/officeDocument/2006/relationships/image" Target="../media/image19.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quantum.ibm.com/"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hyperlink" Target="https://newsroom.ibm.com/media-center?keywords=quantum#gallery_gallery_0:21747" TargetMode="External"/><Relationship Id="rId5" Type="http://schemas.openxmlformats.org/officeDocument/2006/relationships/image" Target="../media/image11.png"/><Relationship Id="rId6" Type="http://schemas.openxmlformats.org/officeDocument/2006/relationships/hyperlink" Target="https://dwavejapan.com/app/uploads/2020/10/DWave_Advantage_System-web-large.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8.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cloud.dwavesys.com/leap/login?next=/leap" TargetMode="External"/><Relationship Id="rId4" Type="http://schemas.openxmlformats.org/officeDocument/2006/relationships/hyperlink" Target="https://quantum.ibm.com/" TargetMode="External"/><Relationship Id="rId9" Type="http://schemas.openxmlformats.org/officeDocument/2006/relationships/image" Target="../media/image19.png"/><Relationship Id="rId5" Type="http://schemas.openxmlformats.org/officeDocument/2006/relationships/hyperlink" Target="https://aws.amazon.com/jp/braket/" TargetMode="External"/><Relationship Id="rId6" Type="http://schemas.openxmlformats.org/officeDocument/2006/relationships/hyperlink" Target="https://azure.microsoft.com/ja-jp/products/quantum" TargetMode="External"/><Relationship Id="rId7" Type="http://schemas.openxmlformats.org/officeDocument/2006/relationships/hyperlink" Target="https://console.cloud.google.com/?hl=ja" TargetMode="External"/><Relationship Id="rId8" Type="http://schemas.openxmlformats.org/officeDocument/2006/relationships/hyperlink" Target="https://amplify.fixstars.com/e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ctrTitle"/>
          </p:nvPr>
        </p:nvSpPr>
        <p:spPr>
          <a:xfrm>
            <a:off x="1098030" y="3912433"/>
            <a:ext cx="7772400" cy="805394"/>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lt1"/>
              </a:buClr>
              <a:buSzPts val="2400"/>
              <a:buFont typeface="MS PGothic"/>
              <a:buNone/>
            </a:pPr>
            <a:r>
              <a:rPr lang="ja-JP" sz="2400">
                <a:latin typeface="MS PGothic"/>
                <a:ea typeface="MS PGothic"/>
                <a:cs typeface="MS PGothic"/>
                <a:sym typeface="MS PGothic"/>
              </a:rPr>
              <a:t>量子コンピュータを用いたプログラミング方法を学ぼう</a:t>
            </a:r>
            <a:endParaRPr sz="2400">
              <a:latin typeface="MS PGothic"/>
              <a:ea typeface="MS PGothic"/>
              <a:cs typeface="MS PGothic"/>
              <a:sym typeface="MS PGothic"/>
            </a:endParaRPr>
          </a:p>
        </p:txBody>
      </p:sp>
      <p:sp>
        <p:nvSpPr>
          <p:cNvPr id="92" name="Google Shape;92;p1"/>
          <p:cNvSpPr txBox="1"/>
          <p:nvPr>
            <p:ph idx="1" type="subTitle"/>
          </p:nvPr>
        </p:nvSpPr>
        <p:spPr>
          <a:xfrm>
            <a:off x="2012430" y="4873842"/>
            <a:ext cx="6858000" cy="432676"/>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1"/>
              </a:buClr>
              <a:buSzPts val="2400"/>
              <a:buNone/>
            </a:pPr>
            <a:r>
              <a:rPr lang="ja-JP"/>
              <a:t>DEVEL 比嘉 恵一朗</a:t>
            </a:r>
            <a:endParaRPr/>
          </a:p>
        </p:txBody>
      </p:sp>
      <p:sp>
        <p:nvSpPr>
          <p:cNvPr id="93" name="Google Shape;93;p1"/>
          <p:cNvSpPr txBox="1"/>
          <p:nvPr>
            <p:ph idx="4294967295" type="dt"/>
          </p:nvPr>
        </p:nvSpPr>
        <p:spPr>
          <a:xfrm>
            <a:off x="628650" y="6488105"/>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ja-JP"/>
              <a:t>11/20/24</a:t>
            </a:r>
            <a:endParaRPr/>
          </a:p>
        </p:txBody>
      </p:sp>
      <p:sp>
        <p:nvSpPr>
          <p:cNvPr id="94" name="Google Shape;94;p1"/>
          <p:cNvSpPr txBox="1"/>
          <p:nvPr>
            <p:ph idx="4294967295" type="ftr"/>
          </p:nvPr>
        </p:nvSpPr>
        <p:spPr>
          <a:xfrm>
            <a:off x="3028950" y="6488105"/>
            <a:ext cx="3086100"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ja-JP"/>
              <a:t>© DEVEL Co., Ltd. All Rights Reserved.</a:t>
            </a:r>
            <a:endParaRPr/>
          </a:p>
        </p:txBody>
      </p:sp>
      <p:sp>
        <p:nvSpPr>
          <p:cNvPr id="95" name="Google Shape;95;p1"/>
          <p:cNvSpPr txBox="1"/>
          <p:nvPr>
            <p:ph idx="4294967295" type="sldNum"/>
          </p:nvPr>
        </p:nvSpPr>
        <p:spPr>
          <a:xfrm>
            <a:off x="6457950" y="6488105"/>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0"/>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266" name="Google Shape;266;p10"/>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267" name="Google Shape;267;p10"/>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68" name="Google Shape;268;p10"/>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400"/>
              <a:buFont typeface="MS PGothic"/>
              <a:buNone/>
            </a:pPr>
            <a:r>
              <a:rPr lang="ja-JP" sz="2300">
                <a:solidFill>
                  <a:srgbClr val="000000"/>
                </a:solidFill>
                <a:latin typeface="MS PGothic"/>
                <a:ea typeface="MS PGothic"/>
                <a:cs typeface="MS PGothic"/>
                <a:sym typeface="MS PGothic"/>
              </a:rPr>
              <a:t>プログラミングで量子コンピュータを動かす方法を理解しよう。</a:t>
            </a:r>
            <a:endParaRPr sz="2300">
              <a:latin typeface="MS PGothic"/>
              <a:ea typeface="MS PGothic"/>
              <a:cs typeface="MS PGothic"/>
              <a:sym typeface="MS PGothic"/>
            </a:endParaRPr>
          </a:p>
        </p:txBody>
      </p:sp>
      <p:graphicFrame>
        <p:nvGraphicFramePr>
          <p:cNvPr id="269" name="Google Shape;269;p10"/>
          <p:cNvGraphicFramePr/>
          <p:nvPr/>
        </p:nvGraphicFramePr>
        <p:xfrm>
          <a:off x="389660" y="820920"/>
          <a:ext cx="3000000" cy="3000000"/>
        </p:xfrm>
        <a:graphic>
          <a:graphicData uri="http://schemas.openxmlformats.org/drawingml/2006/table">
            <a:tbl>
              <a:tblPr bandRow="1" firstRow="1">
                <a:noFill/>
                <a:tableStyleId>{B949F881-63E5-4215-BAB3-4A3CF269629C}</a:tableStyleId>
              </a:tblPr>
              <a:tblGrid>
                <a:gridCol w="2415875"/>
                <a:gridCol w="929975"/>
                <a:gridCol w="1543050"/>
                <a:gridCol w="1911925"/>
                <a:gridCol w="1563825"/>
              </a:tblGrid>
              <a:tr h="360000">
                <a:tc>
                  <a:txBody>
                    <a:bodyPr/>
                    <a:lstStyle/>
                    <a:p>
                      <a:pPr indent="0" lvl="0" marL="0" marR="0" rtl="0" algn="l">
                        <a:spcBef>
                          <a:spcPts val="0"/>
                        </a:spcBef>
                        <a:spcAft>
                          <a:spcPts val="0"/>
                        </a:spcAft>
                        <a:buNone/>
                      </a:pPr>
                      <a:r>
                        <a:rPr lang="ja-JP" sz="1400" u="none" cap="none" strike="noStrike">
                          <a:latin typeface="MS PGothic"/>
                          <a:ea typeface="MS PGothic"/>
                          <a:cs typeface="MS PGothic"/>
                          <a:sym typeface="MS PGothic"/>
                        </a:rPr>
                        <a:t>量子フレームワーク</a:t>
                      </a:r>
                      <a:endParaRPr/>
                    </a:p>
                  </a:txBody>
                  <a:tcPr marT="45725" marB="45725" marR="91450" marL="91450">
                    <a:solidFill>
                      <a:srgbClr val="414175"/>
                    </a:solidFill>
                  </a:tcPr>
                </a:tc>
                <a:tc>
                  <a:txBody>
                    <a:bodyPr/>
                    <a:lstStyle/>
                    <a:p>
                      <a:pPr indent="0" lvl="0" marL="0" marR="0" rtl="0" algn="l">
                        <a:spcBef>
                          <a:spcPts val="0"/>
                        </a:spcBef>
                        <a:spcAft>
                          <a:spcPts val="0"/>
                        </a:spcAft>
                        <a:buNone/>
                      </a:pPr>
                      <a:r>
                        <a:rPr lang="ja-JP" sz="1400">
                          <a:latin typeface="MS PGothic"/>
                          <a:ea typeface="MS PGothic"/>
                          <a:cs typeface="MS PGothic"/>
                          <a:sym typeface="MS PGothic"/>
                        </a:rPr>
                        <a:t>言語</a:t>
                      </a:r>
                      <a:endParaRPr/>
                    </a:p>
                  </a:txBody>
                  <a:tcPr marT="45725" marB="45725" marR="91450" marL="91450">
                    <a:solidFill>
                      <a:srgbClr val="414175"/>
                    </a:solidFill>
                  </a:tcPr>
                </a:tc>
                <a:tc>
                  <a:txBody>
                    <a:bodyPr/>
                    <a:lstStyle/>
                    <a:p>
                      <a:pPr indent="0" lvl="0" marL="0" marR="0" rtl="0" algn="l">
                        <a:spcBef>
                          <a:spcPts val="0"/>
                        </a:spcBef>
                        <a:spcAft>
                          <a:spcPts val="0"/>
                        </a:spcAft>
                        <a:buNone/>
                      </a:pPr>
                      <a:r>
                        <a:rPr lang="ja-JP" sz="1400">
                          <a:latin typeface="MS PGothic"/>
                          <a:ea typeface="MS PGothic"/>
                          <a:cs typeface="MS PGothic"/>
                          <a:sym typeface="MS PGothic"/>
                        </a:rPr>
                        <a:t>量子ゲート</a:t>
                      </a:r>
                      <a:endParaRPr/>
                    </a:p>
                  </a:txBody>
                  <a:tcPr marT="45725" marB="45725" marR="91450" marL="91450">
                    <a:solidFill>
                      <a:srgbClr val="414175"/>
                    </a:solidFill>
                  </a:tcPr>
                </a:tc>
                <a:tc>
                  <a:txBody>
                    <a:bodyPr/>
                    <a:lstStyle/>
                    <a:p>
                      <a:pPr indent="0" lvl="0" marL="0" marR="0" rtl="0" algn="l">
                        <a:spcBef>
                          <a:spcPts val="0"/>
                        </a:spcBef>
                        <a:spcAft>
                          <a:spcPts val="0"/>
                        </a:spcAft>
                        <a:buNone/>
                      </a:pPr>
                      <a:r>
                        <a:rPr lang="ja-JP" sz="1400">
                          <a:latin typeface="MS PGothic"/>
                          <a:ea typeface="MS PGothic"/>
                          <a:cs typeface="MS PGothic"/>
                          <a:sym typeface="MS PGothic"/>
                        </a:rPr>
                        <a:t>量子ア二ーリング</a:t>
                      </a:r>
                      <a:endParaRPr/>
                    </a:p>
                  </a:txBody>
                  <a:tcPr marT="45725" marB="45725" marR="91450" marL="91450">
                    <a:solidFill>
                      <a:srgbClr val="414175"/>
                    </a:solidFill>
                  </a:tcPr>
                </a:tc>
                <a:tc>
                  <a:txBody>
                    <a:bodyPr/>
                    <a:lstStyle/>
                    <a:p>
                      <a:pPr indent="0" lvl="0" marL="0" marR="0" rtl="0" algn="l">
                        <a:spcBef>
                          <a:spcPts val="0"/>
                        </a:spcBef>
                        <a:spcAft>
                          <a:spcPts val="0"/>
                        </a:spcAft>
                        <a:buNone/>
                      </a:pPr>
                      <a:r>
                        <a:rPr lang="ja-JP" sz="1400">
                          <a:latin typeface="MS PGothic"/>
                          <a:ea typeface="MS PGothic"/>
                          <a:cs typeface="MS PGothic"/>
                          <a:sym typeface="MS PGothic"/>
                        </a:rPr>
                        <a:t>開発企業・団体</a:t>
                      </a:r>
                      <a:endParaRPr/>
                    </a:p>
                  </a:txBody>
                  <a:tcPr marT="45725" marB="45725" marR="91450" marL="91450">
                    <a:solidFill>
                      <a:srgbClr val="414175"/>
                    </a:solidFill>
                  </a:tcPr>
                </a:tc>
              </a:tr>
              <a:tr h="360000">
                <a:tc>
                  <a:txBody>
                    <a:bodyPr/>
                    <a:lstStyle/>
                    <a:p>
                      <a:pPr indent="0" lvl="0" marL="0" marR="0" rtl="0" algn="l">
                        <a:spcBef>
                          <a:spcPts val="0"/>
                        </a:spcBef>
                        <a:spcAft>
                          <a:spcPts val="0"/>
                        </a:spcAft>
                        <a:buNone/>
                      </a:pPr>
                      <a:r>
                        <a:rPr lang="ja-JP" sz="1400">
                          <a:latin typeface="MS PGothic"/>
                          <a:ea typeface="MS PGothic"/>
                          <a:cs typeface="MS PGothic"/>
                          <a:sym typeface="MS PGothic"/>
                        </a:rPr>
                        <a:t>Qiskit</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IBM</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spcBef>
                          <a:spcPts val="0"/>
                        </a:spcBef>
                        <a:spcAft>
                          <a:spcPts val="0"/>
                        </a:spcAft>
                        <a:buNone/>
                      </a:pPr>
                      <a:r>
                        <a:rPr lang="ja-JP" sz="1400">
                          <a:latin typeface="MS PGothic"/>
                          <a:ea typeface="MS PGothic"/>
                          <a:cs typeface="MS PGothic"/>
                          <a:sym typeface="MS PGothic"/>
                        </a:rPr>
                        <a:t>Cirq</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Google</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spcBef>
                          <a:spcPts val="0"/>
                        </a:spcBef>
                        <a:spcAft>
                          <a:spcPts val="0"/>
                        </a:spcAft>
                        <a:buNone/>
                      </a:pPr>
                      <a:r>
                        <a:rPr lang="ja-JP" sz="1400">
                          <a:latin typeface="MS PGothic"/>
                          <a:ea typeface="MS PGothic"/>
                          <a:cs typeface="MS PGothic"/>
                          <a:sym typeface="MS PGothic"/>
                        </a:rPr>
                        <a:t>pyQuil</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Rigetti</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Quantum Development Kit</a:t>
                      </a:r>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C#, Q#</a:t>
                      </a:r>
                      <a:endParaRPr sz="1400">
                        <a:latin typeface="MS PGothic"/>
                        <a:ea typeface="MS PGothic"/>
                        <a:cs typeface="MS PGothic"/>
                        <a:sym typeface="MS PGothic"/>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Microsoft</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spcBef>
                          <a:spcPts val="0"/>
                        </a:spcBef>
                        <a:spcAft>
                          <a:spcPts val="0"/>
                        </a:spcAft>
                        <a:buNone/>
                      </a:pPr>
                      <a:r>
                        <a:rPr lang="ja-JP" sz="1400">
                          <a:latin typeface="MS PGothic"/>
                          <a:ea typeface="MS PGothic"/>
                          <a:cs typeface="MS PGothic"/>
                          <a:sym typeface="MS PGothic"/>
                        </a:rPr>
                        <a:t>dimod</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D-Wave System</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spcBef>
                          <a:spcPts val="0"/>
                        </a:spcBef>
                        <a:spcAft>
                          <a:spcPts val="0"/>
                        </a:spcAft>
                        <a:buNone/>
                      </a:pPr>
                      <a:r>
                        <a:rPr lang="ja-JP" sz="1400">
                          <a:latin typeface="MS PGothic"/>
                          <a:ea typeface="MS PGothic"/>
                          <a:cs typeface="MS PGothic"/>
                          <a:sym typeface="MS PGothic"/>
                        </a:rPr>
                        <a:t>Amplify SDK</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Fixstars</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spcBef>
                          <a:spcPts val="0"/>
                        </a:spcBef>
                        <a:spcAft>
                          <a:spcPts val="0"/>
                        </a:spcAft>
                        <a:buNone/>
                      </a:pPr>
                      <a:r>
                        <a:rPr lang="ja-JP" sz="1400">
                          <a:latin typeface="MS PGothic"/>
                          <a:ea typeface="MS PGothic"/>
                          <a:cs typeface="MS PGothic"/>
                          <a:sym typeface="MS PGothic"/>
                        </a:rPr>
                        <a:t>Amazon Braket Python SDK</a:t>
                      </a:r>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Amazon</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spcBef>
                          <a:spcPts val="0"/>
                        </a:spcBef>
                        <a:spcAft>
                          <a:spcPts val="0"/>
                        </a:spcAft>
                        <a:buNone/>
                      </a:pPr>
                      <a:r>
                        <a:rPr lang="ja-JP" sz="1400">
                          <a:latin typeface="MS PGothic"/>
                          <a:ea typeface="MS PGothic"/>
                          <a:cs typeface="MS PGothic"/>
                          <a:sym typeface="MS PGothic"/>
                        </a:rPr>
                        <a:t>Intel Quantum SDK</a:t>
                      </a:r>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C++</a:t>
                      </a:r>
                      <a:endParaRPr sz="1400">
                        <a:latin typeface="MS PGothic"/>
                        <a:ea typeface="MS PGothic"/>
                        <a:cs typeface="MS PGothic"/>
                        <a:sym typeface="MS PGothic"/>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Intel</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openqemist</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1Qbit</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lnSpc>
                          <a:spcPct val="100000"/>
                        </a:lnSpc>
                        <a:spcBef>
                          <a:spcPts val="0"/>
                        </a:spcBef>
                        <a:spcAft>
                          <a:spcPts val="0"/>
                        </a:spcAft>
                        <a:buClr>
                          <a:schemeClr val="dk1"/>
                        </a:buClr>
                        <a:buSzPts val="1400"/>
                        <a:buFont typeface="MS PGothic"/>
                        <a:buNone/>
                      </a:pPr>
                      <a:r>
                        <a:rPr b="0" i="0" lang="ja-JP" sz="1400">
                          <a:solidFill>
                            <a:schemeClr val="dk1"/>
                          </a:solidFill>
                          <a:latin typeface="MS PGothic"/>
                          <a:ea typeface="MS PGothic"/>
                          <a:cs typeface="MS PGothic"/>
                          <a:sym typeface="MS PGothic"/>
                        </a:rPr>
                        <a:t>ProjectQ</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ETH Zurich</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PennyLane</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Xanadu</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lnSpc>
                          <a:spcPct val="100000"/>
                        </a:lnSpc>
                        <a:spcBef>
                          <a:spcPts val="0"/>
                        </a:spcBef>
                        <a:spcAft>
                          <a:spcPts val="0"/>
                        </a:spcAft>
                        <a:buClr>
                          <a:schemeClr val="dk1"/>
                        </a:buClr>
                        <a:buSzPts val="1400"/>
                        <a:buFont typeface="MS PGothic"/>
                        <a:buNone/>
                      </a:pPr>
                      <a:r>
                        <a:rPr lang="ja-JP" sz="1400">
                          <a:solidFill>
                            <a:schemeClr val="dk1"/>
                          </a:solidFill>
                          <a:latin typeface="MS PGothic"/>
                          <a:ea typeface="MS PGothic"/>
                          <a:cs typeface="MS PGothic"/>
                          <a:sym typeface="MS PGothic"/>
                        </a:rPr>
                        <a:t>strawberryfields</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Xanadu</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FlamingPy</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Xanadu</a:t>
                      </a:r>
                      <a:endParaRPr sz="1400">
                        <a:latin typeface="MS PGothic"/>
                        <a:ea typeface="MS PGothic"/>
                        <a:cs typeface="MS PGothic"/>
                        <a:sym typeface="MS PGothic"/>
                      </a:endParaRPr>
                    </a:p>
                  </a:txBody>
                  <a:tcPr marT="45725" marB="45725" marR="91450" marL="91450"/>
                </a:tc>
              </a:tr>
              <a:tr h="360000">
                <a:tc>
                  <a:txBody>
                    <a:bodyPr/>
                    <a:lstStyle/>
                    <a:p>
                      <a:pPr indent="0" lvl="0" marL="0" marR="0" rtl="0" algn="l">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OpenJij</a:t>
                      </a:r>
                      <a:endParaRPr sz="1400">
                        <a:latin typeface="MS PGothic"/>
                        <a:ea typeface="MS PGothic"/>
                        <a:cs typeface="MS PGothic"/>
                        <a:sym typeface="MS PGothic"/>
                      </a:endParaRPr>
                    </a:p>
                  </a:txBody>
                  <a:tcPr marT="45725" marB="45725" marR="91450" marL="91450"/>
                </a:tc>
                <a:tc>
                  <a:txBody>
                    <a:bodyPr/>
                    <a:lstStyle/>
                    <a:p>
                      <a:pPr indent="0" lvl="0" marL="0" marR="0" rtl="0" algn="l">
                        <a:spcBef>
                          <a:spcPts val="0"/>
                        </a:spcBef>
                        <a:spcAft>
                          <a:spcPts val="0"/>
                        </a:spcAft>
                        <a:buNone/>
                      </a:pPr>
                      <a:r>
                        <a:rPr lang="ja-JP" sz="1400">
                          <a:latin typeface="MS PGothic"/>
                          <a:ea typeface="MS PGothic"/>
                          <a:cs typeface="MS PGothic"/>
                          <a:sym typeface="MS PGothic"/>
                        </a:rPr>
                        <a:t>Python</a:t>
                      </a:r>
                      <a:endParaRPr sz="1400">
                        <a:latin typeface="MS PGothic"/>
                        <a:ea typeface="MS PGothic"/>
                        <a:cs typeface="MS PGothic"/>
                        <a:sym typeface="MS PGothic"/>
                      </a:endParaRPr>
                    </a:p>
                  </a:txBody>
                  <a:tcPr marT="45725" marB="45725" marR="91450" marL="91450"/>
                </a:tc>
                <a:tc>
                  <a:txBody>
                    <a:bodyPr/>
                    <a:lstStyle/>
                    <a:p>
                      <a:pPr indent="0" lvl="0" marL="0" marR="0" rtl="0" algn="ctr">
                        <a:spcBef>
                          <a:spcPts val="0"/>
                        </a:spcBef>
                        <a:spcAft>
                          <a:spcPts val="0"/>
                        </a:spcAft>
                        <a:buNone/>
                      </a:pPr>
                      <a:r>
                        <a:rPr lang="ja-JP" sz="1400">
                          <a:latin typeface="MS PGothic"/>
                          <a:ea typeface="MS PGothic"/>
                          <a:cs typeface="MS PGothic"/>
                          <a:sym typeface="MS PGothic"/>
                        </a:rPr>
                        <a:t>-</a:t>
                      </a:r>
                      <a:endParaRPr sz="1400">
                        <a:latin typeface="MS PGothic"/>
                        <a:ea typeface="MS PGothic"/>
                        <a:cs typeface="MS PGothic"/>
                        <a:sym typeface="MS PGothic"/>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MS PGothic"/>
                        <a:buNone/>
                      </a:pPr>
                      <a:r>
                        <a:rPr lang="ja-JP" sz="1400">
                          <a:latin typeface="MS PGothic"/>
                          <a:ea typeface="MS PGothic"/>
                          <a:cs typeface="MS PGothic"/>
                          <a:sym typeface="MS PGothic"/>
                        </a:rPr>
                        <a:t>Jij</a:t>
                      </a:r>
                      <a:endParaRPr sz="1400">
                        <a:latin typeface="MS PGothic"/>
                        <a:ea typeface="MS PGothic"/>
                        <a:cs typeface="MS PGothic"/>
                        <a:sym typeface="MS PGothic"/>
                      </a:endParaRPr>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1"/>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276" name="Google Shape;276;p11"/>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277" name="Google Shape;277;p11"/>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78" name="Google Shape;278;p11"/>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100000"/>
              <a:buFont typeface="MS PGothic"/>
              <a:buNone/>
            </a:pPr>
            <a:r>
              <a:rPr lang="ja-JP">
                <a:solidFill>
                  <a:srgbClr val="000000"/>
                </a:solidFill>
                <a:latin typeface="MS PGothic"/>
                <a:ea typeface="MS PGothic"/>
                <a:cs typeface="MS PGothic"/>
                <a:sym typeface="MS PGothic"/>
              </a:rPr>
              <a:t>実際に量子コンピュータを動かしてみよう。（量子アニーリング編）</a:t>
            </a:r>
            <a:endParaRPr>
              <a:latin typeface="MS PGothic"/>
              <a:ea typeface="MS PGothic"/>
              <a:cs typeface="MS PGothic"/>
              <a:sym typeface="MS PGothic"/>
            </a:endParaRPr>
          </a:p>
        </p:txBody>
      </p:sp>
      <p:sp>
        <p:nvSpPr>
          <p:cNvPr id="279" name="Google Shape;279;p11"/>
          <p:cNvSpPr txBox="1"/>
          <p:nvPr/>
        </p:nvSpPr>
        <p:spPr>
          <a:xfrm>
            <a:off x="299891" y="906169"/>
            <a:ext cx="8544217" cy="42780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まず始めに量子アニーリング方式のデバイスとして、D-Waveの量子コンピュータを使ってみます。</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【量子計算の流れ】</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量子アニーリング方式の量子計算を実行するためには以下の流れで行います。</a:t>
            </a:r>
            <a:endParaRPr/>
          </a:p>
          <a:p>
            <a:pPr indent="0" lvl="0" marL="0" marR="0" rtl="0" algn="l">
              <a:spcBef>
                <a:spcPts val="0"/>
              </a:spcBef>
              <a:spcAft>
                <a:spcPts val="0"/>
              </a:spcAft>
              <a:buNone/>
            </a:pPr>
            <a:br>
              <a:rPr lang="ja-JP" sz="1600">
                <a:solidFill>
                  <a:schemeClr val="dk1"/>
                </a:solidFill>
                <a:latin typeface="MS PGothic"/>
                <a:ea typeface="MS PGothic"/>
                <a:cs typeface="MS PGothic"/>
                <a:sym typeface="MS PGothic"/>
              </a:rPr>
            </a:br>
            <a:r>
              <a:rPr lang="ja-JP" sz="1600">
                <a:solidFill>
                  <a:schemeClr val="dk1"/>
                </a:solidFill>
                <a:latin typeface="MS PGothic"/>
                <a:ea typeface="MS PGothic"/>
                <a:cs typeface="MS PGothic"/>
                <a:sym typeface="MS PGothic"/>
              </a:rPr>
              <a:t>1. 問題をQUBOに変換する。</a:t>
            </a:r>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2. 1で作成したQUBOをもとにアニーリングを実行する。</a:t>
            </a:r>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2. 実行結果をもとに評価を行う。</a:t>
            </a:r>
            <a:endParaRPr/>
          </a:p>
          <a:p>
            <a:pPr indent="0" lvl="0" marL="0" marR="0" rtl="0" algn="l">
              <a:spcBef>
                <a:spcPts val="0"/>
              </a:spcBef>
              <a:spcAft>
                <a:spcPts val="0"/>
              </a:spcAft>
              <a:buNone/>
            </a:pPr>
            <a:br>
              <a:rPr lang="ja-JP" sz="1600">
                <a:solidFill>
                  <a:schemeClr val="dk1"/>
                </a:solidFill>
                <a:latin typeface="MS PGothic"/>
                <a:ea typeface="MS PGothic"/>
                <a:cs typeface="MS PGothic"/>
                <a:sym typeface="MS PGothic"/>
              </a:rPr>
            </a:br>
            <a:r>
              <a:rPr lang="ja-JP" sz="1600">
                <a:solidFill>
                  <a:schemeClr val="dk1"/>
                </a:solidFill>
                <a:latin typeface="MS PGothic"/>
                <a:ea typeface="MS PGothic"/>
                <a:cs typeface="MS PGothic"/>
                <a:sym typeface="MS PGothic"/>
              </a:rPr>
              <a:t>今回は以下の簡単なグラフを用いて、最短経路問題を解いていきます。</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【グラフ】</a:t>
            </a:r>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S: スタート地点、G: ゴール地点</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各経路の長さは全て等しい。</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【問題設定】</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S → Gへ向かう経路の内、最短なものを考える。</a:t>
            </a:r>
            <a:endParaRPr/>
          </a:p>
        </p:txBody>
      </p:sp>
      <p:pic>
        <p:nvPicPr>
          <p:cNvPr id="280" name="Google Shape;280;p11"/>
          <p:cNvPicPr preferRelativeResize="0"/>
          <p:nvPr/>
        </p:nvPicPr>
        <p:blipFill rotWithShape="1">
          <a:blip r:embed="rId3">
            <a:alphaModFix/>
          </a:blip>
          <a:srcRect b="0" l="0" r="0" t="0"/>
          <a:stretch/>
        </p:blipFill>
        <p:spPr>
          <a:xfrm>
            <a:off x="4513846" y="3619217"/>
            <a:ext cx="4330262" cy="26699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2"/>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287" name="Google Shape;287;p12"/>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288" name="Google Shape;288;p12"/>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89" name="Google Shape;289;p12"/>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100000"/>
              <a:buFont typeface="MS PGothic"/>
              <a:buNone/>
            </a:pPr>
            <a:r>
              <a:rPr lang="ja-JP">
                <a:solidFill>
                  <a:srgbClr val="000000"/>
                </a:solidFill>
                <a:latin typeface="MS PGothic"/>
                <a:ea typeface="MS PGothic"/>
                <a:cs typeface="MS PGothic"/>
                <a:sym typeface="MS PGothic"/>
              </a:rPr>
              <a:t>実際に量子コンピュータを動かしてみよう。（量子アニーリング編）</a:t>
            </a:r>
            <a:endParaRPr>
              <a:latin typeface="MS PGothic"/>
              <a:ea typeface="MS PGothic"/>
              <a:cs typeface="MS PGothic"/>
              <a:sym typeface="MS PGothic"/>
            </a:endParaRPr>
          </a:p>
        </p:txBody>
      </p:sp>
      <p:sp>
        <p:nvSpPr>
          <p:cNvPr id="290" name="Google Shape;290;p12"/>
          <p:cNvSpPr txBox="1"/>
          <p:nvPr/>
        </p:nvSpPr>
        <p:spPr>
          <a:xfrm>
            <a:off x="299891" y="3198167"/>
            <a:ext cx="854421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2400">
                <a:solidFill>
                  <a:srgbClr val="000000"/>
                </a:solidFill>
                <a:latin typeface="MS PGothic"/>
                <a:ea typeface="MS PGothic"/>
                <a:cs typeface="MS PGothic"/>
                <a:sym typeface="MS PGothic"/>
              </a:rPr>
              <a:t>Google colaboratory での作業に移行します。</a:t>
            </a:r>
            <a:endParaRPr sz="2400">
              <a:solidFill>
                <a:schemeClr val="dk1"/>
              </a:solidFill>
              <a:latin typeface="MS PGothic"/>
              <a:ea typeface="MS PGothic"/>
              <a:cs typeface="MS PGothic"/>
              <a:sym typeface="MS P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3"/>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297" name="Google Shape;297;p13"/>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298" name="Google Shape;298;p13"/>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99" name="Google Shape;299;p13"/>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100000"/>
              <a:buFont typeface="MS PGothic"/>
              <a:buNone/>
            </a:pPr>
            <a:r>
              <a:rPr lang="ja-JP">
                <a:solidFill>
                  <a:srgbClr val="000000"/>
                </a:solidFill>
                <a:latin typeface="MS PGothic"/>
                <a:ea typeface="MS PGothic"/>
                <a:cs typeface="MS PGothic"/>
                <a:sym typeface="MS PGothic"/>
              </a:rPr>
              <a:t>実際に量子コンピュータを動かしてみよう。（量子アニーリング編）</a:t>
            </a:r>
            <a:endParaRPr>
              <a:latin typeface="MS PGothic"/>
              <a:ea typeface="MS PGothic"/>
              <a:cs typeface="MS PGothic"/>
              <a:sym typeface="MS PGothic"/>
            </a:endParaRPr>
          </a:p>
        </p:txBody>
      </p:sp>
      <p:sp>
        <p:nvSpPr>
          <p:cNvPr id="300" name="Google Shape;300;p13"/>
          <p:cNvSpPr txBox="1"/>
          <p:nvPr/>
        </p:nvSpPr>
        <p:spPr>
          <a:xfrm>
            <a:off x="299891" y="766320"/>
            <a:ext cx="854421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今回はその中でも量子アニーリングマシンとして、Dwaveの量子コンピュータを使ってみます。</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以下のサイトよりDwaveにログイン</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u="sng">
                <a:solidFill>
                  <a:schemeClr val="dk1"/>
                </a:solidFill>
                <a:latin typeface="MS PGothic"/>
                <a:ea typeface="MS PGothic"/>
                <a:cs typeface="MS PGothic"/>
                <a:sym typeface="MS PGothic"/>
                <a:hlinkClick r:id="rId3">
                  <a:extLst>
                    <a:ext uri="{A12FA001-AC4F-418D-AE19-62706E023703}">
                      <ahyp:hlinkClr val="tx"/>
                    </a:ext>
                  </a:extLst>
                </a:hlinkClick>
              </a:rPr>
              <a:t>https://cloud.dwavesys.com/leap/login?next=/leap</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p:txBody>
      </p:sp>
      <p:pic>
        <p:nvPicPr>
          <p:cNvPr id="301" name="Google Shape;301;p13"/>
          <p:cNvPicPr preferRelativeResize="0"/>
          <p:nvPr/>
        </p:nvPicPr>
        <p:blipFill rotWithShape="1">
          <a:blip r:embed="rId4">
            <a:alphaModFix/>
          </a:blip>
          <a:srcRect b="0" l="0" r="0" t="0"/>
          <a:stretch/>
        </p:blipFill>
        <p:spPr>
          <a:xfrm>
            <a:off x="310566" y="1970839"/>
            <a:ext cx="6142877" cy="3484081"/>
          </a:xfrm>
          <a:prstGeom prst="rect">
            <a:avLst/>
          </a:prstGeom>
          <a:noFill/>
          <a:ln>
            <a:noFill/>
          </a:ln>
        </p:spPr>
      </p:pic>
      <p:pic>
        <p:nvPicPr>
          <p:cNvPr id="302" name="Google Shape;302;p13"/>
          <p:cNvPicPr preferRelativeResize="0"/>
          <p:nvPr/>
        </p:nvPicPr>
        <p:blipFill rotWithShape="1">
          <a:blip r:embed="rId5">
            <a:alphaModFix/>
          </a:blip>
          <a:srcRect b="0" l="0" r="0" t="0"/>
          <a:stretch/>
        </p:blipFill>
        <p:spPr>
          <a:xfrm>
            <a:off x="6577063" y="1316617"/>
            <a:ext cx="2143426" cy="4887756"/>
          </a:xfrm>
          <a:prstGeom prst="rect">
            <a:avLst/>
          </a:prstGeom>
          <a:noFill/>
          <a:ln>
            <a:noFill/>
          </a:ln>
        </p:spPr>
      </p:pic>
      <p:sp>
        <p:nvSpPr>
          <p:cNvPr id="303" name="Google Shape;303;p13"/>
          <p:cNvSpPr txBox="1"/>
          <p:nvPr/>
        </p:nvSpPr>
        <p:spPr>
          <a:xfrm>
            <a:off x="299891" y="5753126"/>
            <a:ext cx="615355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ja-JP" sz="1600">
                <a:solidFill>
                  <a:srgbClr val="FF0000"/>
                </a:solidFill>
                <a:latin typeface="MS PGothic"/>
                <a:ea typeface="MS PGothic"/>
                <a:cs typeface="MS PGothic"/>
                <a:sym typeface="MS PGothic"/>
              </a:rPr>
              <a:t>ここに実機を動かすために必要なTokenがあります。→</a:t>
            </a:r>
            <a:endParaRPr sz="1600">
              <a:solidFill>
                <a:srgbClr val="FF0000"/>
              </a:solidFill>
              <a:latin typeface="MS PGothic"/>
              <a:ea typeface="MS PGothic"/>
              <a:cs typeface="MS PGothic"/>
              <a:sym typeface="MS P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4"/>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310" name="Google Shape;310;p14"/>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311" name="Google Shape;311;p14"/>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312" name="Google Shape;312;p14"/>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400"/>
              <a:buFont typeface="MS PGothic"/>
              <a:buNone/>
            </a:pPr>
            <a:r>
              <a:rPr lang="ja-JP">
                <a:solidFill>
                  <a:srgbClr val="000000"/>
                </a:solidFill>
                <a:latin typeface="MS PGothic"/>
                <a:ea typeface="MS PGothic"/>
                <a:cs typeface="MS PGothic"/>
                <a:sym typeface="MS PGothic"/>
              </a:rPr>
              <a:t>実際に量子コンピュータを動かしてみよう。（量子ゲート編）</a:t>
            </a:r>
            <a:endParaRPr>
              <a:latin typeface="MS PGothic"/>
              <a:ea typeface="MS PGothic"/>
              <a:cs typeface="MS PGothic"/>
              <a:sym typeface="MS PGothic"/>
            </a:endParaRPr>
          </a:p>
        </p:txBody>
      </p:sp>
      <p:sp>
        <p:nvSpPr>
          <p:cNvPr id="313" name="Google Shape;313;p14"/>
          <p:cNvSpPr txBox="1"/>
          <p:nvPr/>
        </p:nvSpPr>
        <p:spPr>
          <a:xfrm>
            <a:off x="299891" y="906169"/>
            <a:ext cx="8544217"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次に量子ゲート方式のデバイスとして、IBMの量子コンピュータを使ってみます。</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【量子計算の流れ】</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量子ゲート方式の量子計算を実行するためには以下の流れで行います。</a:t>
            </a:r>
            <a:endParaRPr/>
          </a:p>
          <a:p>
            <a:pPr indent="0" lvl="0" marL="0" marR="0" rtl="0" algn="l">
              <a:spcBef>
                <a:spcPts val="0"/>
              </a:spcBef>
              <a:spcAft>
                <a:spcPts val="0"/>
              </a:spcAft>
              <a:buNone/>
            </a:pPr>
            <a:br>
              <a:rPr lang="ja-JP" sz="1600">
                <a:solidFill>
                  <a:schemeClr val="dk1"/>
                </a:solidFill>
                <a:latin typeface="MS PGothic"/>
                <a:ea typeface="MS PGothic"/>
                <a:cs typeface="MS PGothic"/>
                <a:sym typeface="MS PGothic"/>
              </a:rPr>
            </a:br>
            <a:r>
              <a:rPr lang="ja-JP" sz="1600">
                <a:solidFill>
                  <a:schemeClr val="dk1"/>
                </a:solidFill>
                <a:latin typeface="MS PGothic"/>
                <a:ea typeface="MS PGothic"/>
                <a:cs typeface="MS PGothic"/>
                <a:sym typeface="MS PGothic"/>
              </a:rPr>
              <a:t>1. 量子ビットの数を設定して量子回路の初期状態を準備する。</a:t>
            </a:r>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2. 1で準備した量子回路に量子ビットゲートを作用させる。</a:t>
            </a:r>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3. 2で作成した量子回路を用いて量子計算を実行する。</a:t>
            </a:r>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4. 実行結果をもとに評価を行う。</a:t>
            </a:r>
            <a:endParaRPr/>
          </a:p>
          <a:p>
            <a:pPr indent="0" lvl="0" marL="0" marR="0" rtl="0" algn="l">
              <a:spcBef>
                <a:spcPts val="0"/>
              </a:spcBef>
              <a:spcAft>
                <a:spcPts val="0"/>
              </a:spcAft>
              <a:buNone/>
            </a:pPr>
            <a:br>
              <a:rPr lang="ja-JP" sz="1600">
                <a:solidFill>
                  <a:schemeClr val="dk1"/>
                </a:solidFill>
                <a:latin typeface="MS PGothic"/>
                <a:ea typeface="MS PGothic"/>
                <a:cs typeface="MS PGothic"/>
                <a:sym typeface="MS PGothic"/>
              </a:rPr>
            </a:br>
            <a:r>
              <a:rPr lang="ja-JP" sz="1600">
                <a:solidFill>
                  <a:schemeClr val="dk1"/>
                </a:solidFill>
                <a:latin typeface="MS PGothic"/>
                <a:ea typeface="MS PGothic"/>
                <a:cs typeface="MS PGothic"/>
                <a:sym typeface="MS PGothic"/>
              </a:rPr>
              <a:t>今回は以下の簡単な量子回路を作成しながら、量子計算操作を一つずつ説明していきます。</a:t>
            </a:r>
            <a:endParaRPr/>
          </a:p>
        </p:txBody>
      </p:sp>
      <p:pic>
        <p:nvPicPr>
          <p:cNvPr id="314" name="Google Shape;314;p14"/>
          <p:cNvPicPr preferRelativeResize="0"/>
          <p:nvPr/>
        </p:nvPicPr>
        <p:blipFill rotWithShape="1">
          <a:blip r:embed="rId3">
            <a:alphaModFix/>
          </a:blip>
          <a:srcRect b="0" l="0" r="0" t="0"/>
          <a:stretch/>
        </p:blipFill>
        <p:spPr>
          <a:xfrm>
            <a:off x="1853419" y="3839962"/>
            <a:ext cx="4179861" cy="24746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5"/>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321" name="Google Shape;321;p15"/>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322" name="Google Shape;322;p15"/>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323" name="Google Shape;323;p15"/>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400"/>
              <a:buFont typeface="MS PGothic"/>
              <a:buNone/>
            </a:pPr>
            <a:r>
              <a:rPr lang="ja-JP">
                <a:solidFill>
                  <a:srgbClr val="000000"/>
                </a:solidFill>
                <a:latin typeface="MS PGothic"/>
                <a:ea typeface="MS PGothic"/>
                <a:cs typeface="MS PGothic"/>
                <a:sym typeface="MS PGothic"/>
              </a:rPr>
              <a:t>実際に量子コンピュータを動かしてみよう。（量子ゲート編）</a:t>
            </a:r>
            <a:endParaRPr>
              <a:latin typeface="MS PGothic"/>
              <a:ea typeface="MS PGothic"/>
              <a:cs typeface="MS PGothic"/>
              <a:sym typeface="MS PGothic"/>
            </a:endParaRPr>
          </a:p>
        </p:txBody>
      </p:sp>
      <p:sp>
        <p:nvSpPr>
          <p:cNvPr id="324" name="Google Shape;324;p15"/>
          <p:cNvSpPr txBox="1"/>
          <p:nvPr/>
        </p:nvSpPr>
        <p:spPr>
          <a:xfrm>
            <a:off x="299891" y="3198167"/>
            <a:ext cx="854421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2400">
                <a:solidFill>
                  <a:srgbClr val="000000"/>
                </a:solidFill>
                <a:latin typeface="MS PGothic"/>
                <a:ea typeface="MS PGothic"/>
                <a:cs typeface="MS PGothic"/>
                <a:sym typeface="MS PGothic"/>
              </a:rPr>
              <a:t>Google colaboratory での作業に移行します。</a:t>
            </a:r>
            <a:endParaRPr sz="2400">
              <a:solidFill>
                <a:schemeClr val="dk1"/>
              </a:solidFill>
              <a:latin typeface="MS PGothic"/>
              <a:ea typeface="MS PGothic"/>
              <a:cs typeface="MS PGothic"/>
              <a:sym typeface="MS P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6"/>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331" name="Google Shape;331;p16"/>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332" name="Google Shape;332;p16"/>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333" name="Google Shape;333;p16"/>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400"/>
              <a:buFont typeface="MS PGothic"/>
              <a:buNone/>
            </a:pPr>
            <a:r>
              <a:rPr lang="ja-JP">
                <a:solidFill>
                  <a:srgbClr val="000000"/>
                </a:solidFill>
                <a:latin typeface="MS PGothic"/>
                <a:ea typeface="MS PGothic"/>
                <a:cs typeface="MS PGothic"/>
                <a:sym typeface="MS PGothic"/>
              </a:rPr>
              <a:t>実際に量子コンピュータを動かしてみよう。（量子ゲート編）</a:t>
            </a:r>
            <a:endParaRPr>
              <a:latin typeface="MS PGothic"/>
              <a:ea typeface="MS PGothic"/>
              <a:cs typeface="MS PGothic"/>
              <a:sym typeface="MS PGothic"/>
            </a:endParaRPr>
          </a:p>
        </p:txBody>
      </p:sp>
      <p:sp>
        <p:nvSpPr>
          <p:cNvPr id="334" name="Google Shape;334;p16"/>
          <p:cNvSpPr txBox="1"/>
          <p:nvPr/>
        </p:nvSpPr>
        <p:spPr>
          <a:xfrm>
            <a:off x="299891" y="766320"/>
            <a:ext cx="854421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今回はその中でも量子ゲートマシンとして、IBMの量子コンピュータを使ってみます。</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以下のサイトよりIBMQにログイン</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u="sng">
                <a:solidFill>
                  <a:schemeClr val="dk1"/>
                </a:solidFill>
                <a:latin typeface="MS PGothic"/>
                <a:ea typeface="MS PGothic"/>
                <a:cs typeface="MS PGothic"/>
                <a:sym typeface="MS PGothic"/>
                <a:hlinkClick r:id="rId3">
                  <a:extLst>
                    <a:ext uri="{A12FA001-AC4F-418D-AE19-62706E023703}">
                      <ahyp:hlinkClr val="tx"/>
                    </a:ext>
                  </a:extLst>
                </a:hlinkClick>
              </a:rPr>
              <a:t>https://quantum.ibm.com/</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p:txBody>
      </p:sp>
      <p:pic>
        <p:nvPicPr>
          <p:cNvPr id="335" name="Google Shape;335;p16"/>
          <p:cNvPicPr preferRelativeResize="0"/>
          <p:nvPr/>
        </p:nvPicPr>
        <p:blipFill rotWithShape="1">
          <a:blip r:embed="rId4">
            <a:alphaModFix/>
          </a:blip>
          <a:srcRect b="0" l="0" r="0" t="0"/>
          <a:stretch/>
        </p:blipFill>
        <p:spPr>
          <a:xfrm>
            <a:off x="299891" y="1903165"/>
            <a:ext cx="7772400" cy="4408304"/>
          </a:xfrm>
          <a:prstGeom prst="rect">
            <a:avLst/>
          </a:prstGeom>
          <a:noFill/>
          <a:ln>
            <a:noFill/>
          </a:ln>
        </p:spPr>
      </p:pic>
      <p:sp>
        <p:nvSpPr>
          <p:cNvPr id="336" name="Google Shape;336;p16"/>
          <p:cNvSpPr txBox="1"/>
          <p:nvPr/>
        </p:nvSpPr>
        <p:spPr>
          <a:xfrm>
            <a:off x="3838971" y="1478555"/>
            <a:ext cx="5005137"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ja-JP" sz="1600">
                <a:solidFill>
                  <a:srgbClr val="FF0000"/>
                </a:solidFill>
                <a:latin typeface="MS PGothic"/>
                <a:ea typeface="MS PGothic"/>
                <a:cs typeface="MS PGothic"/>
                <a:sym typeface="MS PGothic"/>
              </a:rPr>
              <a:t>ここに実機を動かすために必要なTokenがあります。</a:t>
            </a:r>
            <a:endParaRPr sz="1600">
              <a:solidFill>
                <a:srgbClr val="FF0000"/>
              </a:solidFill>
              <a:latin typeface="MS PGothic"/>
              <a:ea typeface="MS PGothic"/>
              <a:cs typeface="MS PGothic"/>
              <a:sym typeface="MS PGothic"/>
            </a:endParaRPr>
          </a:p>
        </p:txBody>
      </p:sp>
      <p:cxnSp>
        <p:nvCxnSpPr>
          <p:cNvPr id="337" name="Google Shape;337;p16"/>
          <p:cNvCxnSpPr/>
          <p:nvPr/>
        </p:nvCxnSpPr>
        <p:spPr>
          <a:xfrm>
            <a:off x="6651057" y="1817109"/>
            <a:ext cx="0" cy="88759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7"/>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344" name="Google Shape;344;p17"/>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345" name="Google Shape;345;p17"/>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346" name="Google Shape;346;p17"/>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SzPts val="1800"/>
              <a:buFont typeface="MS PGothic"/>
              <a:buNone/>
            </a:pPr>
            <a:r>
              <a:rPr lang="ja-JP" sz="1800">
                <a:solidFill>
                  <a:srgbClr val="000000"/>
                </a:solidFill>
                <a:latin typeface="MS PGothic"/>
                <a:ea typeface="MS PGothic"/>
                <a:cs typeface="MS PGothic"/>
                <a:sym typeface="MS PGothic"/>
              </a:rPr>
              <a:t>実際の課題に対して量子コンピュータをどのように適応させるかを考えよう。</a:t>
            </a:r>
            <a:endParaRPr sz="1800">
              <a:latin typeface="MS PGothic"/>
              <a:ea typeface="MS PGothic"/>
              <a:cs typeface="MS PGothic"/>
              <a:sym typeface="MS PGothic"/>
            </a:endParaRPr>
          </a:p>
        </p:txBody>
      </p:sp>
      <p:sp>
        <p:nvSpPr>
          <p:cNvPr id="347" name="Google Shape;347;p17"/>
          <p:cNvSpPr txBox="1"/>
          <p:nvPr/>
        </p:nvSpPr>
        <p:spPr>
          <a:xfrm>
            <a:off x="299891" y="1043731"/>
            <a:ext cx="8544217" cy="47705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実際に量子コンピュータを動かしてみましたが、現実の社会課題に対してどのように当てはめたら良いのだろう？</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【量子アニーリング方式】</a:t>
            </a:r>
            <a:endParaRPr/>
          </a:p>
          <a:p>
            <a:pPr indent="0" lvl="0" marL="0" marR="0" rtl="0" algn="l">
              <a:spcBef>
                <a:spcPts val="0"/>
              </a:spcBef>
              <a:spcAft>
                <a:spcPts val="0"/>
              </a:spcAft>
              <a:buNone/>
            </a:pPr>
            <a:r>
              <a:rPr lang="ja-JP" sz="1600" u="sng">
                <a:solidFill>
                  <a:schemeClr val="dk1"/>
                </a:solidFill>
                <a:latin typeface="MS PGothic"/>
                <a:ea typeface="MS PGothic"/>
                <a:cs typeface="MS PGothic"/>
                <a:sym typeface="MS PGothic"/>
              </a:rPr>
              <a:t>組み合わせ最適化問題</a:t>
            </a:r>
            <a:r>
              <a:rPr lang="ja-JP" sz="1600">
                <a:solidFill>
                  <a:schemeClr val="dk1"/>
                </a:solidFill>
                <a:latin typeface="MS PGothic"/>
                <a:ea typeface="MS PGothic"/>
                <a:cs typeface="MS PGothic"/>
                <a:sym typeface="MS PGothic"/>
              </a:rPr>
              <a:t>に特化したデバイスなので、最適化できる課題を考えなければならない。</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→組合せ最適化問題とは、様々な制約の下で多くの選択肢の中から、ある指標（価値）を最も良くする変数の値（組合せ）を求めること。</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rgbClr val="FF0000"/>
                </a:solidFill>
                <a:latin typeface="MS PGothic"/>
                <a:ea typeface="MS PGothic"/>
                <a:cs typeface="MS PGothic"/>
                <a:sym typeface="MS PGothic"/>
              </a:rPr>
              <a:t>複数のパターンの中から最も良いものや条件を考えたい場合に活用できる可能性が高い。</a:t>
            </a:r>
            <a:endParaRPr sz="1600">
              <a:solidFill>
                <a:srgbClr val="FF0000"/>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【量子ゲート方式】</a:t>
            </a:r>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汎用計算ができるとはいえ、実行の流れでは</a:t>
            </a:r>
            <a:r>
              <a:rPr lang="ja-JP" sz="1600" u="sng">
                <a:solidFill>
                  <a:schemeClr val="dk1"/>
                </a:solidFill>
                <a:latin typeface="MS PGothic"/>
                <a:ea typeface="MS PGothic"/>
                <a:cs typeface="MS PGothic"/>
                <a:sym typeface="MS PGothic"/>
              </a:rPr>
              <a:t>GPU</a:t>
            </a:r>
            <a:r>
              <a:rPr lang="ja-JP" sz="1600">
                <a:solidFill>
                  <a:schemeClr val="dk1"/>
                </a:solidFill>
                <a:latin typeface="MS PGothic"/>
                <a:ea typeface="MS PGothic"/>
                <a:cs typeface="MS PGothic"/>
                <a:sym typeface="MS PGothic"/>
              </a:rPr>
              <a:t>と同じイメージだと述べた。</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u="sng">
                <a:solidFill>
                  <a:schemeClr val="dk1"/>
                </a:solidFill>
                <a:latin typeface="MS PGothic"/>
                <a:ea typeface="MS PGothic"/>
                <a:cs typeface="MS PGothic"/>
                <a:sym typeface="MS PGothic"/>
              </a:rPr>
              <a:t>GPU</a:t>
            </a:r>
            <a:r>
              <a:rPr lang="ja-JP" sz="1600">
                <a:solidFill>
                  <a:schemeClr val="dk1"/>
                </a:solidFill>
                <a:latin typeface="MS PGothic"/>
                <a:ea typeface="MS PGothic"/>
                <a:cs typeface="MS PGothic"/>
                <a:sym typeface="MS PGothic"/>
              </a:rPr>
              <a:t>は画像処理装置としての高い計算処理能力を備えており、単純なタスクの並列処理に優れていた。</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→GPUでは大規模な計算部分やタスクの並列処理を行うため、実行イメージが同じ量子コンピュータの場合でも同様に扱うべき。</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rgbClr val="FF0000"/>
                </a:solidFill>
                <a:latin typeface="MS PGothic"/>
                <a:ea typeface="MS PGothic"/>
                <a:cs typeface="MS PGothic"/>
                <a:sym typeface="MS PGothic"/>
              </a:rPr>
              <a:t>古典計算処理の中にある大規模計算部分を処理したい場合に活用できる可能性が高い。</a:t>
            </a:r>
            <a:endParaRPr sz="1600">
              <a:solidFill>
                <a:srgbClr val="FF0000"/>
              </a:solidFill>
              <a:latin typeface="MS PGothic"/>
              <a:ea typeface="MS PGothic"/>
              <a:cs typeface="MS PGothic"/>
              <a:sym typeface="MS PGothic"/>
            </a:endParaRPr>
          </a:p>
          <a:p>
            <a:pPr indent="0" lvl="0" marL="0" marR="0" rtl="0" algn="l">
              <a:spcBef>
                <a:spcPts val="0"/>
              </a:spcBef>
              <a:spcAft>
                <a:spcPts val="0"/>
              </a:spcAft>
              <a:buNone/>
            </a:pPr>
            <a:r>
              <a:rPr lang="ja-JP" sz="1600">
                <a:solidFill>
                  <a:srgbClr val="FF0000"/>
                </a:solidFill>
                <a:latin typeface="MS PGothic"/>
                <a:ea typeface="MS PGothic"/>
                <a:cs typeface="MS PGothic"/>
                <a:sym typeface="MS PGothic"/>
              </a:rPr>
              <a:t>（組合せ最適化問題においてはアニーリング方式でも同様のことが言える。）</a:t>
            </a:r>
            <a:endParaRPr sz="1600">
              <a:solidFill>
                <a:srgbClr val="FF0000"/>
              </a:solidFill>
              <a:latin typeface="MS PGothic"/>
              <a:ea typeface="MS PGothic"/>
              <a:cs typeface="MS PGothic"/>
              <a:sym typeface="MS P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8"/>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354" name="Google Shape;354;p18"/>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355" name="Google Shape;355;p18"/>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356" name="Google Shape;356;p18"/>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SzPts val="2400"/>
              <a:buFont typeface="MS PGothic"/>
              <a:buNone/>
            </a:pPr>
            <a:r>
              <a:rPr lang="ja-JP">
                <a:solidFill>
                  <a:srgbClr val="000000"/>
                </a:solidFill>
                <a:latin typeface="MS PGothic"/>
                <a:ea typeface="MS PGothic"/>
                <a:cs typeface="MS PGothic"/>
                <a:sym typeface="MS PGothic"/>
              </a:rPr>
              <a:t>まとめ</a:t>
            </a:r>
            <a:endParaRPr>
              <a:latin typeface="MS PGothic"/>
              <a:ea typeface="MS PGothic"/>
              <a:cs typeface="MS PGothic"/>
              <a:sym typeface="MS PGothic"/>
            </a:endParaRPr>
          </a:p>
        </p:txBody>
      </p:sp>
      <p:sp>
        <p:nvSpPr>
          <p:cNvPr id="357" name="Google Shape;357;p18"/>
          <p:cNvSpPr txBox="1"/>
          <p:nvPr/>
        </p:nvSpPr>
        <p:spPr>
          <a:xfrm>
            <a:off x="166055" y="906602"/>
            <a:ext cx="8811890"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MS PGothic"/>
                <a:ea typeface="MS PGothic"/>
                <a:cs typeface="MS PGothic"/>
                <a:sym typeface="MS PGothic"/>
              </a:rPr>
              <a:t>・基本的に量子コンピュータはクラウドのサーバ上で動かす。</a:t>
            </a:r>
            <a:endParaRPr sz="18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800">
                <a:solidFill>
                  <a:schemeClr val="dk1"/>
                </a:solidFill>
                <a:latin typeface="MS PGothic"/>
                <a:ea typeface="MS PGothic"/>
                <a:cs typeface="MS PGothic"/>
                <a:sym typeface="MS PGothic"/>
              </a:rPr>
              <a:t>量子計算の部分のみを量子コンピュータに任せるので、イメージとしてはGPUに近い。</a:t>
            </a:r>
            <a:endParaRPr sz="18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800">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lang="ja-JP" sz="1800">
                <a:solidFill>
                  <a:srgbClr val="000000"/>
                </a:solidFill>
                <a:latin typeface="MS PGothic"/>
                <a:ea typeface="MS PGothic"/>
                <a:cs typeface="MS PGothic"/>
                <a:sym typeface="MS PGothic"/>
              </a:rPr>
              <a:t>・方式としては量子アニーリング方式と量子ゲート方式の2種類だが用いるためのサービスは多く存在する。</a:t>
            </a:r>
            <a:endParaRPr sz="1800">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chemeClr val="dk1"/>
              </a:buClr>
              <a:buSzPts val="1800"/>
              <a:buFont typeface="Calibri"/>
              <a:buNone/>
            </a:pPr>
            <a:r>
              <a:t/>
            </a:r>
            <a:endParaRPr sz="1800">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lang="ja-JP" sz="1800">
                <a:solidFill>
                  <a:srgbClr val="000000"/>
                </a:solidFill>
                <a:latin typeface="MS PGothic"/>
                <a:ea typeface="MS PGothic"/>
                <a:cs typeface="MS PGothic"/>
                <a:sym typeface="MS PGothic"/>
              </a:rPr>
              <a:t>・量子コンピュータを動かすためのプログラミング言語は限られているが、デバイスやサービスに依存したフレームワークによって量子計算の書き方が異なる。</a:t>
            </a:r>
            <a:endParaRPr sz="1800">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chemeClr val="dk1"/>
              </a:buClr>
              <a:buSzPts val="1800"/>
              <a:buFont typeface="Calibri"/>
              <a:buNone/>
            </a:pPr>
            <a:r>
              <a:t/>
            </a:r>
            <a:endParaRPr sz="1800">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lang="ja-JP" sz="1800">
                <a:solidFill>
                  <a:srgbClr val="000000"/>
                </a:solidFill>
                <a:latin typeface="MS PGothic"/>
                <a:ea typeface="MS PGothic"/>
                <a:cs typeface="MS PGothic"/>
                <a:sym typeface="MS PGothic"/>
              </a:rPr>
              <a:t>・D-Wave Leap と IBM Quantum で量子アニーリング方式と量子ゲート方式のデバイスをそれぞれ実行して動作を確認した。</a:t>
            </a:r>
            <a:endParaRPr sz="1800">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chemeClr val="dk1"/>
              </a:buClr>
              <a:buSzPts val="1800"/>
              <a:buFont typeface="Calibri"/>
              <a:buNone/>
            </a:pPr>
            <a:r>
              <a:t/>
            </a:r>
            <a:endParaRPr sz="1800">
              <a:solidFill>
                <a:srgbClr val="000000"/>
              </a:solidFill>
              <a:latin typeface="MS PGothic"/>
              <a:ea typeface="MS PGothic"/>
              <a:cs typeface="MS PGothic"/>
              <a:sym typeface="MS PGothic"/>
            </a:endParaRPr>
          </a:p>
          <a:p>
            <a:pPr indent="9525" lvl="0" marL="0" marR="0" rtl="0" algn="just">
              <a:spcBef>
                <a:spcPts val="0"/>
              </a:spcBef>
              <a:spcAft>
                <a:spcPts val="0"/>
              </a:spcAft>
              <a:buNone/>
            </a:pPr>
            <a:r>
              <a:rPr lang="ja-JP" sz="1800">
                <a:solidFill>
                  <a:srgbClr val="000000"/>
                </a:solidFill>
                <a:latin typeface="MS PGothic"/>
                <a:ea typeface="MS PGothic"/>
                <a:cs typeface="MS PGothic"/>
                <a:sym typeface="MS PGothic"/>
              </a:rPr>
              <a:t>・量子アニーリング方式では複数のパターンの中から最も良いものや条件を考えたい場合に活用できる可能性が高い。</a:t>
            </a:r>
            <a:endParaRPr sz="1800">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chemeClr val="dk1"/>
              </a:buClr>
              <a:buSzPts val="1800"/>
              <a:buFont typeface="Calibri"/>
              <a:buNone/>
            </a:pPr>
            <a:r>
              <a:t/>
            </a:r>
            <a:endParaRPr sz="1800">
              <a:solidFill>
                <a:srgbClr val="000000"/>
              </a:solidFill>
              <a:latin typeface="MS PGothic"/>
              <a:ea typeface="MS PGothic"/>
              <a:cs typeface="MS PGothic"/>
              <a:sym typeface="MS PGothic"/>
            </a:endParaRPr>
          </a:p>
          <a:p>
            <a:pPr indent="9525" lvl="0" marL="0" marR="0" rtl="0" algn="just">
              <a:spcBef>
                <a:spcPts val="0"/>
              </a:spcBef>
              <a:spcAft>
                <a:spcPts val="0"/>
              </a:spcAft>
              <a:buNone/>
            </a:pPr>
            <a:r>
              <a:rPr lang="ja-JP" sz="1800">
                <a:solidFill>
                  <a:srgbClr val="000000"/>
                </a:solidFill>
                <a:latin typeface="MS PGothic"/>
                <a:ea typeface="MS PGothic"/>
                <a:cs typeface="MS PGothic"/>
                <a:sym typeface="MS PGothic"/>
              </a:rPr>
              <a:t>・量子ゲート方式では古典計算処理の中にある大規模計算部分を処理したい場合に活用できる可能性が高い。</a:t>
            </a:r>
            <a:endParaRPr sz="1800">
              <a:solidFill>
                <a:srgbClr val="000000"/>
              </a:solidFill>
              <a:latin typeface="MS PGothic"/>
              <a:ea typeface="MS PGothic"/>
              <a:cs typeface="MS PGothic"/>
              <a:sym typeface="MS PGothic"/>
            </a:endParaRPr>
          </a:p>
          <a:p>
            <a:pPr indent="9525" lvl="0" marL="0" marR="0" rtl="0" algn="just">
              <a:spcBef>
                <a:spcPts val="0"/>
              </a:spcBef>
              <a:spcAft>
                <a:spcPts val="0"/>
              </a:spcAft>
              <a:buNone/>
            </a:pPr>
            <a:r>
              <a:t/>
            </a:r>
            <a:endParaRPr sz="1800">
              <a:solidFill>
                <a:srgbClr val="000000"/>
              </a:solidFill>
              <a:latin typeface="MS PGothic"/>
              <a:ea typeface="MS PGothic"/>
              <a:cs typeface="MS PGothic"/>
              <a:sym typeface="MS PGothic"/>
            </a:endParaRPr>
          </a:p>
          <a:p>
            <a:pPr indent="9525" lvl="0" marL="0" marR="0" rtl="0" algn="just">
              <a:spcBef>
                <a:spcPts val="0"/>
              </a:spcBef>
              <a:spcAft>
                <a:spcPts val="0"/>
              </a:spcAft>
              <a:buNone/>
            </a:pPr>
            <a:r>
              <a:rPr lang="ja-JP" sz="1800">
                <a:solidFill>
                  <a:srgbClr val="414175"/>
                </a:solidFill>
                <a:latin typeface="MS PGothic"/>
                <a:ea typeface="MS PGothic"/>
                <a:cs typeface="MS PGothic"/>
                <a:sym typeface="MS PGothic"/>
              </a:rPr>
              <a:t>本日はご参加いただきありがとうございました！！</a:t>
            </a:r>
            <a:endParaRPr sz="1800">
              <a:solidFill>
                <a:srgbClr val="414175"/>
              </a:solidFill>
              <a:latin typeface="MS PGothic"/>
              <a:ea typeface="MS PGothic"/>
              <a:cs typeface="MS PGothic"/>
              <a:sym typeface="MS PGothic"/>
            </a:endParaRPr>
          </a:p>
        </p:txBody>
      </p:sp>
      <p:pic>
        <p:nvPicPr>
          <p:cNvPr descr="Atom with solid fill" id="358" name="Google Shape;358;p18"/>
          <p:cNvPicPr preferRelativeResize="0"/>
          <p:nvPr/>
        </p:nvPicPr>
        <p:blipFill rotWithShape="1">
          <a:blip r:embed="rId3">
            <a:alphaModFix/>
          </a:blip>
          <a:srcRect b="0" l="0" r="0" t="0"/>
          <a:stretch/>
        </p:blipFill>
        <p:spPr>
          <a:xfrm>
            <a:off x="8170158" y="5454127"/>
            <a:ext cx="807787" cy="8077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102" name="Google Shape;102;p2"/>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103" name="Google Shape;103;p2"/>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04" name="Google Shape;104;p2"/>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MS PGothic"/>
              <a:buNone/>
            </a:pPr>
            <a:r>
              <a:rPr lang="ja-JP">
                <a:latin typeface="MS PGothic"/>
                <a:ea typeface="MS PGothic"/>
                <a:cs typeface="MS PGothic"/>
                <a:sym typeface="MS PGothic"/>
              </a:rPr>
              <a:t>自己紹介と概要</a:t>
            </a:r>
            <a:endParaRPr>
              <a:latin typeface="MS PGothic"/>
              <a:ea typeface="MS PGothic"/>
              <a:cs typeface="MS PGothic"/>
              <a:sym typeface="MS PGothic"/>
            </a:endParaRPr>
          </a:p>
        </p:txBody>
      </p:sp>
      <p:sp>
        <p:nvSpPr>
          <p:cNvPr id="105" name="Google Shape;105;p2"/>
          <p:cNvSpPr txBox="1"/>
          <p:nvPr/>
        </p:nvSpPr>
        <p:spPr>
          <a:xfrm>
            <a:off x="166055" y="982793"/>
            <a:ext cx="8811890" cy="5170646"/>
          </a:xfrm>
          <a:prstGeom prst="rect">
            <a:avLst/>
          </a:prstGeom>
          <a:noFill/>
          <a:ln>
            <a:noFill/>
          </a:ln>
        </p:spPr>
        <p:txBody>
          <a:bodyPr anchorCtr="0" anchor="t" bIns="45700" lIns="91425" spcFirstLastPara="1" rIns="91425" wrap="square" tIns="45700">
            <a:spAutoFit/>
          </a:bodyPr>
          <a:lstStyle/>
          <a:p>
            <a:pPr indent="9525" lvl="0" marL="0" marR="0" rtl="0" algn="l">
              <a:lnSpc>
                <a:spcPct val="100000"/>
              </a:lnSpc>
              <a:spcBef>
                <a:spcPts val="0"/>
              </a:spcBef>
              <a:spcAft>
                <a:spcPts val="0"/>
              </a:spcAft>
              <a:buClr>
                <a:schemeClr val="dk1"/>
              </a:buClr>
              <a:buSzPts val="1600"/>
              <a:buFont typeface="MS PGothic"/>
              <a:buNone/>
            </a:pPr>
            <a:r>
              <a:rPr b="0" i="0" lang="ja-JP" sz="1600" u="none" cap="none" strike="noStrike">
                <a:solidFill>
                  <a:schemeClr val="dk1"/>
                </a:solidFill>
                <a:latin typeface="MS PGothic"/>
                <a:ea typeface="MS PGothic"/>
                <a:cs typeface="MS PGothic"/>
                <a:sym typeface="MS PGothic"/>
              </a:rPr>
              <a:t>【自己紹介】</a:t>
            </a:r>
            <a:endParaRPr b="0" i="0" sz="1600" u="none" cap="none" strike="noStrike">
              <a:solidFill>
                <a:schemeClr val="dk1"/>
              </a:solidFill>
              <a:latin typeface="MS PGothic"/>
              <a:ea typeface="MS PGothic"/>
              <a:cs typeface="MS PGothic"/>
              <a:sym typeface="MS PGothic"/>
            </a:endParaRPr>
          </a:p>
          <a:p>
            <a:pPr indent="9525" lvl="0" marL="0" marR="0" rtl="0" algn="l">
              <a:lnSpc>
                <a:spcPct val="100000"/>
              </a:lnSpc>
              <a:spcBef>
                <a:spcPts val="0"/>
              </a:spcBef>
              <a:spcAft>
                <a:spcPts val="0"/>
              </a:spcAft>
              <a:buClr>
                <a:schemeClr val="dk1"/>
              </a:buClr>
              <a:buSzPts val="1600"/>
              <a:buFont typeface="MS PGothic"/>
              <a:buNone/>
            </a:pPr>
            <a:r>
              <a:rPr b="0" i="0" lang="ja-JP" sz="1600" u="none" cap="none" strike="noStrike">
                <a:solidFill>
                  <a:schemeClr val="dk1"/>
                </a:solidFill>
                <a:latin typeface="MS PGothic"/>
                <a:ea typeface="MS PGothic"/>
                <a:cs typeface="MS PGothic"/>
                <a:sym typeface="MS PGothic"/>
              </a:rPr>
              <a:t>氏名：比嘉恵一朗（ひがけいいちろう）</a:t>
            </a:r>
            <a:br>
              <a:rPr b="0" i="0" lang="ja-JP" sz="1600" u="none" cap="none" strike="noStrike">
                <a:solidFill>
                  <a:schemeClr val="dk1"/>
                </a:solidFill>
                <a:latin typeface="MS PGothic"/>
                <a:ea typeface="MS PGothic"/>
                <a:cs typeface="MS PGothic"/>
                <a:sym typeface="MS PGothic"/>
              </a:rPr>
            </a:br>
            <a:r>
              <a:rPr b="0" i="0" lang="ja-JP" sz="1600" u="none" cap="none" strike="noStrike">
                <a:solidFill>
                  <a:schemeClr val="dk1"/>
                </a:solidFill>
                <a:latin typeface="MS PGothic"/>
                <a:ea typeface="MS PGothic"/>
                <a:cs typeface="MS PGothic"/>
                <a:sym typeface="MS PGothic"/>
              </a:rPr>
              <a:t>九州大学大学院数理学府数理学専攻修士課程卒</a:t>
            </a:r>
            <a:endParaRPr/>
          </a:p>
          <a:p>
            <a:pPr indent="9525" lvl="0" marL="0" marR="0" rtl="0" algn="l">
              <a:lnSpc>
                <a:spcPct val="100000"/>
              </a:lnSpc>
              <a:spcBef>
                <a:spcPts val="0"/>
              </a:spcBef>
              <a:spcAft>
                <a:spcPts val="0"/>
              </a:spcAft>
              <a:buClr>
                <a:schemeClr val="dk1"/>
              </a:buClr>
              <a:buSzPts val="1600"/>
              <a:buFont typeface="MS PGothic"/>
              <a:buNone/>
            </a:pPr>
            <a:r>
              <a:rPr b="0" i="0" lang="ja-JP" sz="1600" u="none" cap="none" strike="noStrike">
                <a:solidFill>
                  <a:schemeClr val="dk1"/>
                </a:solidFill>
                <a:latin typeface="MS PGothic"/>
                <a:ea typeface="MS PGothic"/>
                <a:cs typeface="MS PGothic"/>
                <a:sym typeface="MS PGothic"/>
              </a:rPr>
              <a:t>専門：量子情報・量子アルゴリズム</a:t>
            </a:r>
            <a:endParaRPr/>
          </a:p>
          <a:p>
            <a:pPr indent="9525" lvl="0" marL="0" marR="0" rtl="0" algn="l">
              <a:lnSpc>
                <a:spcPct val="100000"/>
              </a:lnSpc>
              <a:spcBef>
                <a:spcPts val="0"/>
              </a:spcBef>
              <a:spcAft>
                <a:spcPts val="0"/>
              </a:spcAft>
              <a:buClr>
                <a:schemeClr val="dk1"/>
              </a:buClr>
              <a:buSzPts val="1600"/>
              <a:buFont typeface="MS PGothic"/>
              <a:buNone/>
            </a:pPr>
            <a:r>
              <a:rPr b="0" i="0" lang="ja-JP" sz="1600" u="none" cap="none" strike="noStrike">
                <a:solidFill>
                  <a:schemeClr val="dk1"/>
                </a:solidFill>
                <a:latin typeface="MS PGothic"/>
                <a:ea typeface="MS PGothic"/>
                <a:cs typeface="MS PGothic"/>
                <a:sym typeface="MS PGothic"/>
              </a:rPr>
              <a:t>著書：IBMQで学ぶ量子コンピュータ</a:t>
            </a:r>
            <a:endParaRPr/>
          </a:p>
          <a:p>
            <a:pPr indent="9525" lvl="0" marL="0" marR="0" rtl="0" algn="l">
              <a:lnSpc>
                <a:spcPct val="100000"/>
              </a:lnSpc>
              <a:spcBef>
                <a:spcPts val="0"/>
              </a:spcBef>
              <a:spcAft>
                <a:spcPts val="0"/>
              </a:spcAft>
              <a:buClr>
                <a:schemeClr val="dk1"/>
              </a:buClr>
              <a:buSzPts val="1600"/>
              <a:buFont typeface="MS PGothic"/>
              <a:buNone/>
            </a:pPr>
            <a:r>
              <a:rPr b="0" i="0" lang="ja-JP" sz="1600" u="none" cap="none" strike="noStrike">
                <a:solidFill>
                  <a:schemeClr val="dk1"/>
                </a:solidFill>
                <a:latin typeface="MS PGothic"/>
                <a:ea typeface="MS PGothic"/>
                <a:cs typeface="MS PGothic"/>
                <a:sym typeface="MS PGothic"/>
              </a:rPr>
              <a:t>DEVEL株式会社・ GLEAP株式会社代表</a:t>
            </a:r>
            <a:endParaRPr b="0" i="0" sz="1600" u="none" cap="none" strike="noStrike">
              <a:solidFill>
                <a:schemeClr val="dk1"/>
              </a:solidFill>
              <a:latin typeface="MS PGothic"/>
              <a:ea typeface="MS PGothic"/>
              <a:cs typeface="MS PGothic"/>
              <a:sym typeface="MS PGothic"/>
            </a:endParaRPr>
          </a:p>
          <a:p>
            <a:pPr indent="9525" lvl="0" marL="0" marR="0" rtl="0" algn="l">
              <a:lnSpc>
                <a:spcPct val="100000"/>
              </a:lnSpc>
              <a:spcBef>
                <a:spcPts val="0"/>
              </a:spcBef>
              <a:spcAft>
                <a:spcPts val="0"/>
              </a:spcAft>
              <a:buClr>
                <a:schemeClr val="dk1"/>
              </a:buClr>
              <a:buSzPts val="1600"/>
              <a:buFont typeface="MS PGothic"/>
              <a:buNone/>
            </a:pPr>
            <a:r>
              <a:rPr b="0" i="0" lang="ja-JP" sz="1600" u="none" cap="none" strike="noStrike">
                <a:solidFill>
                  <a:schemeClr val="dk1"/>
                </a:solidFill>
                <a:latin typeface="MS PGothic"/>
                <a:ea typeface="MS PGothic"/>
                <a:cs typeface="MS PGothic"/>
                <a:sym typeface="MS PGothic"/>
              </a:rPr>
              <a:t>日本量子コンピューティング協会　正会員</a:t>
            </a:r>
            <a:endParaRPr b="0" i="0" sz="1600" u="none" cap="none" strike="noStrike">
              <a:solidFill>
                <a:schemeClr val="dk1"/>
              </a:solidFill>
              <a:latin typeface="MS PGothic"/>
              <a:ea typeface="MS PGothic"/>
              <a:cs typeface="MS PGothic"/>
              <a:sym typeface="MS PGothic"/>
            </a:endParaRPr>
          </a:p>
          <a:p>
            <a:pPr indent="9525"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MS PGothic"/>
              <a:ea typeface="MS PGothic"/>
              <a:cs typeface="MS PGothic"/>
              <a:sym typeface="MS PGothic"/>
            </a:endParaRPr>
          </a:p>
          <a:p>
            <a:pPr indent="9525" lvl="0" marL="0" marR="0" rtl="0" algn="l">
              <a:lnSpc>
                <a:spcPct val="100000"/>
              </a:lnSpc>
              <a:spcBef>
                <a:spcPts val="0"/>
              </a:spcBef>
              <a:spcAft>
                <a:spcPts val="0"/>
              </a:spcAft>
              <a:buClr>
                <a:schemeClr val="dk1"/>
              </a:buClr>
              <a:buSzPts val="1600"/>
              <a:buFont typeface="MS PGothic"/>
              <a:buNone/>
            </a:pPr>
            <a:r>
              <a:rPr b="0" i="0" lang="ja-JP" sz="1600" u="none" cap="none" strike="noStrike">
                <a:solidFill>
                  <a:schemeClr val="dk1"/>
                </a:solidFill>
                <a:latin typeface="MS PGothic"/>
                <a:ea typeface="MS PGothic"/>
                <a:cs typeface="MS PGothic"/>
                <a:sym typeface="MS PGothic"/>
              </a:rPr>
              <a:t>【本講演の概要】</a:t>
            </a:r>
            <a:endParaRPr b="0" i="0" sz="1600" u="none" cap="none" strike="noStrike">
              <a:solidFill>
                <a:schemeClr val="dk1"/>
              </a:solidFill>
              <a:latin typeface="MS PGothic"/>
              <a:ea typeface="MS PGothic"/>
              <a:cs typeface="MS PGothic"/>
              <a:sym typeface="MS PGothic"/>
            </a:endParaRPr>
          </a:p>
          <a:p>
            <a:pPr indent="9525" lvl="0" marL="0" marR="0" rtl="0" algn="l">
              <a:lnSpc>
                <a:spcPct val="100000"/>
              </a:lnSpc>
              <a:spcBef>
                <a:spcPts val="0"/>
              </a:spcBef>
              <a:spcAft>
                <a:spcPts val="0"/>
              </a:spcAft>
              <a:buClr>
                <a:schemeClr val="dk1"/>
              </a:buClr>
              <a:buSzPts val="1600"/>
              <a:buFont typeface="MS PGothic"/>
              <a:buNone/>
            </a:pPr>
            <a:r>
              <a:rPr b="0" i="0" lang="ja-JP" sz="1600" u="none" cap="none" strike="noStrike">
                <a:solidFill>
                  <a:schemeClr val="dk1"/>
                </a:solidFill>
                <a:latin typeface="MS PGothic"/>
                <a:ea typeface="MS PGothic"/>
                <a:cs typeface="MS PGothic"/>
                <a:sym typeface="MS PGothic"/>
              </a:rPr>
              <a:t>量子コンピュータをどのようにプログラムで操作するか、またどのような種類があるのかを知らない方は多いかもしれません。本講演では、実際にいくつかの量子コンピュータを動かしながら、プログラミングの流れを具体的に学んでいきます。</a:t>
            </a:r>
            <a:endParaRPr b="0" i="0" sz="1600" u="none" cap="none" strike="noStrike">
              <a:solidFill>
                <a:schemeClr val="dk1"/>
              </a:solidFill>
              <a:latin typeface="MS PGothic"/>
              <a:ea typeface="MS PGothic"/>
              <a:cs typeface="MS PGothic"/>
              <a:sym typeface="MS PGothic"/>
            </a:endParaRPr>
          </a:p>
          <a:p>
            <a:pPr indent="9525"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MS PGothic"/>
              <a:ea typeface="MS PGothic"/>
              <a:cs typeface="MS PGothic"/>
              <a:sym typeface="MS PGothic"/>
            </a:endParaRPr>
          </a:p>
          <a:p>
            <a:pPr indent="9525" lvl="0" marL="0" marR="0" rtl="0" algn="l">
              <a:lnSpc>
                <a:spcPct val="100000"/>
              </a:lnSpc>
              <a:spcBef>
                <a:spcPts val="0"/>
              </a:spcBef>
              <a:spcAft>
                <a:spcPts val="0"/>
              </a:spcAft>
              <a:buClr>
                <a:srgbClr val="000000"/>
              </a:buClr>
              <a:buSzPts val="1600"/>
              <a:buFont typeface="MS PGothic"/>
              <a:buNone/>
            </a:pPr>
            <a:r>
              <a:rPr b="0" i="0" lang="ja-JP" sz="1600" u="none" cap="none" strike="noStrike">
                <a:solidFill>
                  <a:srgbClr val="000000"/>
                </a:solidFill>
                <a:latin typeface="MS PGothic"/>
                <a:ea typeface="MS PGothic"/>
                <a:cs typeface="MS PGothic"/>
                <a:sym typeface="MS PGothic"/>
              </a:rPr>
              <a:t>【今回使用するもの】</a:t>
            </a:r>
            <a:endParaRPr/>
          </a:p>
          <a:p>
            <a:pPr indent="9525" lvl="0" marL="0" marR="0" rtl="0" algn="l">
              <a:spcBef>
                <a:spcPts val="0"/>
              </a:spcBef>
              <a:spcAft>
                <a:spcPts val="0"/>
              </a:spcAft>
              <a:buNone/>
            </a:pPr>
            <a:r>
              <a:rPr b="0" i="0" lang="ja-JP" sz="1600" u="none" cap="none" strike="noStrike">
                <a:solidFill>
                  <a:srgbClr val="000000"/>
                </a:solidFill>
                <a:latin typeface="MS PGothic"/>
                <a:ea typeface="MS PGothic"/>
                <a:cs typeface="MS PGothic"/>
                <a:sym typeface="MS PGothic"/>
              </a:rPr>
              <a:t>・Google colaboratory</a:t>
            </a:r>
            <a:endParaRPr b="0" i="0" sz="1600" u="none" cap="none" strike="noStrike">
              <a:solidFill>
                <a:srgbClr val="000000"/>
              </a:solidFill>
              <a:latin typeface="MS PGothic"/>
              <a:ea typeface="MS PGothic"/>
              <a:cs typeface="MS PGothic"/>
              <a:sym typeface="MS PGothic"/>
            </a:endParaRPr>
          </a:p>
          <a:p>
            <a:pPr indent="9525" lvl="0" marL="0" marR="0" rtl="0" algn="l">
              <a:spcBef>
                <a:spcPts val="0"/>
              </a:spcBef>
              <a:spcAft>
                <a:spcPts val="0"/>
              </a:spcAft>
              <a:buNone/>
            </a:pPr>
            <a:r>
              <a:rPr b="0" i="0" lang="ja-JP" sz="1600" u="none" cap="none" strike="noStrike">
                <a:solidFill>
                  <a:srgbClr val="000000"/>
                </a:solidFill>
                <a:latin typeface="MS PGothic"/>
                <a:ea typeface="MS PGothic"/>
                <a:cs typeface="MS PGothic"/>
                <a:sym typeface="MS PGothic"/>
              </a:rPr>
              <a:t>→実際に量子計算を実行します！！</a:t>
            </a:r>
            <a:endParaRPr b="0" i="0" sz="1600" u="none" cap="none" strike="noStrike">
              <a:solidFill>
                <a:srgbClr val="000000"/>
              </a:solidFill>
              <a:latin typeface="MS PGothic"/>
              <a:ea typeface="MS PGothic"/>
              <a:cs typeface="MS PGothic"/>
              <a:sym typeface="MS PGothic"/>
            </a:endParaRPr>
          </a:p>
          <a:p>
            <a:pPr indent="9525" lvl="0" marL="0" marR="0" rtl="0" algn="l">
              <a:spcBef>
                <a:spcPts val="0"/>
              </a:spcBef>
              <a:spcAft>
                <a:spcPts val="0"/>
              </a:spcAft>
              <a:buNone/>
            </a:pPr>
            <a:r>
              <a:t/>
            </a:r>
            <a:endParaRPr b="0" i="0" sz="1600" u="none" cap="none" strike="noStrike">
              <a:solidFill>
                <a:srgbClr val="000000"/>
              </a:solidFill>
              <a:latin typeface="MS PGothic"/>
              <a:ea typeface="MS PGothic"/>
              <a:cs typeface="MS PGothic"/>
              <a:sym typeface="MS PGothic"/>
            </a:endParaRPr>
          </a:p>
          <a:p>
            <a:pPr indent="9525" lvl="0" marL="0" marR="0" rtl="0" algn="l">
              <a:spcBef>
                <a:spcPts val="0"/>
              </a:spcBef>
              <a:spcAft>
                <a:spcPts val="0"/>
              </a:spcAft>
              <a:buNone/>
            </a:pPr>
            <a:r>
              <a:rPr b="0" i="0" lang="ja-JP" sz="1600" u="none" cap="none" strike="noStrike">
                <a:solidFill>
                  <a:srgbClr val="000000"/>
                </a:solidFill>
                <a:latin typeface="MS PGothic"/>
                <a:ea typeface="MS PGothic"/>
                <a:cs typeface="MS PGothic"/>
                <a:sym typeface="MS PGothic"/>
              </a:rPr>
              <a:t>【コメント】</a:t>
            </a:r>
            <a:endParaRPr b="0" i="0" sz="1600" u="none" cap="none" strike="noStrike">
              <a:solidFill>
                <a:srgbClr val="000000"/>
              </a:solidFill>
              <a:latin typeface="MS PGothic"/>
              <a:ea typeface="MS PGothic"/>
              <a:cs typeface="MS PGothic"/>
              <a:sym typeface="MS PGothic"/>
            </a:endParaRPr>
          </a:p>
          <a:p>
            <a:pPr indent="9525" lvl="0" marL="0" marR="0" rtl="0" algn="l">
              <a:spcBef>
                <a:spcPts val="0"/>
              </a:spcBef>
              <a:spcAft>
                <a:spcPts val="0"/>
              </a:spcAft>
              <a:buNone/>
            </a:pPr>
            <a:r>
              <a:rPr b="0" i="0" lang="ja-JP" sz="1600" u="none" cap="none" strike="noStrike">
                <a:solidFill>
                  <a:srgbClr val="000000"/>
                </a:solidFill>
                <a:latin typeface="MS PGothic"/>
                <a:ea typeface="MS PGothic"/>
                <a:cs typeface="MS PGothic"/>
                <a:sym typeface="MS PGothic"/>
              </a:rPr>
              <a:t>ここでは数式を一切使用せずに講義を行います。</a:t>
            </a:r>
            <a:endParaRPr b="0" i="0" sz="1600" u="none" cap="none" strike="noStrike">
              <a:solidFill>
                <a:srgbClr val="000000"/>
              </a:solidFill>
              <a:latin typeface="MS PGothic"/>
              <a:ea typeface="MS PGothic"/>
              <a:cs typeface="MS PGothic"/>
              <a:sym typeface="MS PGothic"/>
            </a:endParaRPr>
          </a:p>
          <a:p>
            <a:pPr indent="9525" lvl="0" marL="0" marR="0" rtl="0" algn="l">
              <a:spcBef>
                <a:spcPts val="0"/>
              </a:spcBef>
              <a:spcAft>
                <a:spcPts val="0"/>
              </a:spcAft>
              <a:buNone/>
            </a:pPr>
            <a:r>
              <a:rPr b="0" i="0" lang="ja-JP" sz="1600" u="none" cap="none" strike="noStrike">
                <a:solidFill>
                  <a:srgbClr val="000000"/>
                </a:solidFill>
                <a:latin typeface="MS PGothic"/>
                <a:ea typeface="MS PGothic"/>
                <a:cs typeface="MS PGothic"/>
                <a:sym typeface="MS PGothic"/>
              </a:rPr>
              <a:t>量子コンピュータの計算の雰囲気を味わってもらえたら幸いです。</a:t>
            </a:r>
            <a:endParaRPr b="0" i="0" sz="1600" u="none" cap="none" strike="noStrike">
              <a:solidFill>
                <a:srgbClr val="000000"/>
              </a:solidFill>
              <a:latin typeface="MS PGothic"/>
              <a:ea typeface="MS PGothic"/>
              <a:cs typeface="MS PGothic"/>
              <a:sym typeface="MS PGothic"/>
            </a:endParaRPr>
          </a:p>
        </p:txBody>
      </p:sp>
      <p:pic>
        <p:nvPicPr>
          <p:cNvPr descr="スーツを着た男性&#10;&#10;自動的に生成された説明" id="106" name="Google Shape;106;p2"/>
          <p:cNvPicPr preferRelativeResize="0"/>
          <p:nvPr/>
        </p:nvPicPr>
        <p:blipFill rotWithShape="1">
          <a:blip r:embed="rId3">
            <a:alphaModFix/>
          </a:blip>
          <a:srcRect b="24572" l="20444" r="24612" t="15086"/>
          <a:stretch/>
        </p:blipFill>
        <p:spPr>
          <a:xfrm>
            <a:off x="5627610" y="843262"/>
            <a:ext cx="1441525" cy="2111843"/>
          </a:xfrm>
          <a:prstGeom prst="rect">
            <a:avLst/>
          </a:prstGeom>
          <a:noFill/>
          <a:ln>
            <a:noFill/>
          </a:ln>
        </p:spPr>
      </p:pic>
      <p:pic>
        <p:nvPicPr>
          <p:cNvPr id="107" name="Google Shape;107;p2"/>
          <p:cNvPicPr preferRelativeResize="0"/>
          <p:nvPr/>
        </p:nvPicPr>
        <p:blipFill rotWithShape="1">
          <a:blip r:embed="rId4">
            <a:alphaModFix/>
          </a:blip>
          <a:srcRect b="0" l="0" r="0" t="0"/>
          <a:stretch/>
        </p:blipFill>
        <p:spPr>
          <a:xfrm>
            <a:off x="7279262" y="843262"/>
            <a:ext cx="1488556" cy="211184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114" name="Google Shape;114;p3"/>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115" name="Google Shape;115;p3"/>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16" name="Google Shape;116;p3"/>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MS PGothic"/>
              <a:buNone/>
            </a:pPr>
            <a:r>
              <a:rPr lang="ja-JP">
                <a:latin typeface="MS PGothic"/>
                <a:ea typeface="MS PGothic"/>
                <a:cs typeface="MS PGothic"/>
                <a:sym typeface="MS PGothic"/>
              </a:rPr>
              <a:t>目次</a:t>
            </a:r>
            <a:endParaRPr>
              <a:latin typeface="MS PGothic"/>
              <a:ea typeface="MS PGothic"/>
              <a:cs typeface="MS PGothic"/>
              <a:sym typeface="MS PGothic"/>
            </a:endParaRPr>
          </a:p>
        </p:txBody>
      </p:sp>
      <p:sp>
        <p:nvSpPr>
          <p:cNvPr id="117" name="Google Shape;117;p3"/>
          <p:cNvSpPr txBox="1"/>
          <p:nvPr/>
        </p:nvSpPr>
        <p:spPr>
          <a:xfrm>
            <a:off x="166055" y="1120263"/>
            <a:ext cx="8811890" cy="4801314"/>
          </a:xfrm>
          <a:prstGeom prst="rect">
            <a:avLst/>
          </a:prstGeom>
          <a:noFill/>
          <a:ln>
            <a:noFill/>
          </a:ln>
        </p:spPr>
        <p:txBody>
          <a:bodyPr anchorCtr="0" anchor="t" bIns="45700" lIns="91425" spcFirstLastPara="1" rIns="91425" wrap="square" tIns="45700">
            <a:spAutoFit/>
          </a:bodyPr>
          <a:lstStyle/>
          <a:p>
            <a:pPr indent="9525" lvl="0" marL="0" marR="0" rtl="0" algn="just">
              <a:lnSpc>
                <a:spcPct val="100000"/>
              </a:lnSpc>
              <a:spcBef>
                <a:spcPts val="0"/>
              </a:spcBef>
              <a:spcAft>
                <a:spcPts val="0"/>
              </a:spcAft>
              <a:buClr>
                <a:srgbClr val="000000"/>
              </a:buClr>
              <a:buSzPts val="1800"/>
              <a:buFont typeface="MS PGothic"/>
              <a:buNone/>
            </a:pPr>
            <a:r>
              <a:rPr b="0" i="0" lang="ja-JP" sz="1800" u="none" cap="none" strike="noStrike">
                <a:solidFill>
                  <a:srgbClr val="000000"/>
                </a:solidFill>
                <a:latin typeface="MS PGothic"/>
                <a:ea typeface="MS PGothic"/>
                <a:cs typeface="MS PGothic"/>
                <a:sym typeface="MS PGothic"/>
              </a:rPr>
              <a:t>1. 量子コンピュータを実行する流れを理解しよう。</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b="0" i="0" lang="ja-JP" sz="1800" u="none" cap="none" strike="noStrike">
                <a:solidFill>
                  <a:srgbClr val="000000"/>
                </a:solidFill>
                <a:latin typeface="MS PGothic"/>
                <a:ea typeface="MS PGothic"/>
                <a:cs typeface="MS PGothic"/>
                <a:sym typeface="MS PGothic"/>
              </a:rPr>
              <a:t>→量子コンピュータを動かすとは？</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b="0" i="0" lang="ja-JP" sz="1800" u="none" cap="none" strike="noStrike">
                <a:solidFill>
                  <a:srgbClr val="000000"/>
                </a:solidFill>
                <a:latin typeface="MS PGothic"/>
                <a:ea typeface="MS PGothic"/>
                <a:cs typeface="MS PGothic"/>
                <a:sym typeface="MS PGothic"/>
              </a:rPr>
              <a:t>2. どのような量子コンピュータを使うことができるか見てみよう。</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b="0" i="0" lang="ja-JP" sz="1800" u="none" cap="none" strike="noStrike">
                <a:solidFill>
                  <a:srgbClr val="000000"/>
                </a:solidFill>
                <a:latin typeface="MS PGothic"/>
                <a:ea typeface="MS PGothic"/>
                <a:cs typeface="MS PGothic"/>
                <a:sym typeface="MS PGothic"/>
              </a:rPr>
              <a:t>→量子コンピュータの方式は？どこで量子コンピュータを使うことができる？</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b="0" i="0" lang="ja-JP" sz="1800" u="none" cap="none" strike="noStrike">
                <a:solidFill>
                  <a:srgbClr val="000000"/>
                </a:solidFill>
                <a:latin typeface="MS PGothic"/>
                <a:ea typeface="MS PGothic"/>
                <a:cs typeface="MS PGothic"/>
                <a:sym typeface="MS PGothic"/>
              </a:rPr>
              <a:t>3. プログラミングで量子コンピュータを動かす方法を理解しよう。</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b="0" i="0" lang="ja-JP" sz="1800" u="none" cap="none" strike="noStrike">
                <a:solidFill>
                  <a:srgbClr val="000000"/>
                </a:solidFill>
                <a:latin typeface="MS PGothic"/>
                <a:ea typeface="MS PGothic"/>
                <a:cs typeface="MS PGothic"/>
                <a:sym typeface="MS PGothic"/>
              </a:rPr>
              <a:t>→量子コンピュータを動かすためのプログラミング言語って何？</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b="0" i="0" lang="ja-JP" sz="1800" u="none" cap="none" strike="noStrike">
                <a:solidFill>
                  <a:srgbClr val="000000"/>
                </a:solidFill>
                <a:latin typeface="MS PGothic"/>
                <a:ea typeface="MS PGothic"/>
                <a:cs typeface="MS PGothic"/>
                <a:sym typeface="MS PGothic"/>
              </a:rPr>
              <a:t>4. 実際に量子コンピュータを動かしてみよう。（量子アニーリング編）</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b="0" i="0" lang="ja-JP" sz="1800" u="none" cap="none" strike="noStrike">
                <a:solidFill>
                  <a:srgbClr val="000000"/>
                </a:solidFill>
                <a:latin typeface="MS PGothic"/>
                <a:ea typeface="MS PGothic"/>
                <a:cs typeface="MS PGothic"/>
                <a:sym typeface="MS PGothic"/>
              </a:rPr>
              <a:t>5. 実際に量子コンピュータを動かしてみよう。（量子ゲート編）</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b="0" i="0" lang="ja-JP" sz="1800" u="none" cap="none" strike="noStrike">
                <a:solidFill>
                  <a:srgbClr val="000000"/>
                </a:solidFill>
                <a:latin typeface="MS PGothic"/>
                <a:ea typeface="MS PGothic"/>
                <a:cs typeface="MS PGothic"/>
                <a:sym typeface="MS PGothic"/>
              </a:rPr>
              <a:t>6. 実際の課題に対して量子コンピュータをどのように適応させるかを考えよう。</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b="0" i="0" lang="ja-JP" sz="1800" u="none" cap="none" strike="noStrike">
                <a:solidFill>
                  <a:srgbClr val="000000"/>
                </a:solidFill>
                <a:latin typeface="MS PGothic"/>
                <a:ea typeface="MS PGothic"/>
                <a:cs typeface="MS PGothic"/>
                <a:sym typeface="MS PGothic"/>
              </a:rPr>
              <a:t>→量子コンピュータを使うためにはどういった課題設定を考えたら良い？</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MS PGothic"/>
              <a:ea typeface="MS PGothic"/>
              <a:cs typeface="MS PGothic"/>
              <a:sym typeface="MS PGothic"/>
            </a:endParaRPr>
          </a:p>
          <a:p>
            <a:pPr indent="9525" lvl="0" marL="0" marR="0" rtl="0" algn="just">
              <a:lnSpc>
                <a:spcPct val="100000"/>
              </a:lnSpc>
              <a:spcBef>
                <a:spcPts val="0"/>
              </a:spcBef>
              <a:spcAft>
                <a:spcPts val="0"/>
              </a:spcAft>
              <a:buClr>
                <a:srgbClr val="000000"/>
              </a:buClr>
              <a:buSzPts val="1800"/>
              <a:buFont typeface="MS PGothic"/>
              <a:buNone/>
            </a:pPr>
            <a:r>
              <a:rPr b="0" i="0" lang="ja-JP" sz="1800" u="none" cap="none" strike="noStrike">
                <a:solidFill>
                  <a:srgbClr val="000000"/>
                </a:solidFill>
                <a:latin typeface="MS PGothic"/>
                <a:ea typeface="MS PGothic"/>
                <a:cs typeface="MS PGothic"/>
                <a:sym typeface="MS PGothic"/>
              </a:rPr>
              <a:t>7. まとめ</a:t>
            </a:r>
            <a:endParaRPr b="0" i="0" sz="1800" u="none" cap="none" strike="noStrike">
              <a:solidFill>
                <a:srgbClr val="000000"/>
              </a:solidFill>
              <a:latin typeface="MS PGothic"/>
              <a:ea typeface="MS PGothic"/>
              <a:cs typeface="MS PGothic"/>
              <a:sym typeface="MS P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124" name="Google Shape;124;p4"/>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125" name="Google Shape;125;p4"/>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26" name="Google Shape;126;p4"/>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400"/>
              <a:buFont typeface="MS PGothic"/>
              <a:buNone/>
            </a:pPr>
            <a:r>
              <a:rPr lang="ja-JP">
                <a:solidFill>
                  <a:srgbClr val="000000"/>
                </a:solidFill>
                <a:latin typeface="MS PGothic"/>
                <a:ea typeface="MS PGothic"/>
                <a:cs typeface="MS PGothic"/>
                <a:sym typeface="MS PGothic"/>
              </a:rPr>
              <a:t>量子コンピュータを実行する流れを理解しよう。</a:t>
            </a:r>
            <a:endParaRPr>
              <a:latin typeface="MS PGothic"/>
              <a:ea typeface="MS PGothic"/>
              <a:cs typeface="MS PGothic"/>
              <a:sym typeface="MS PGothic"/>
            </a:endParaRPr>
          </a:p>
        </p:txBody>
      </p:sp>
      <p:sp>
        <p:nvSpPr>
          <p:cNvPr id="127" name="Google Shape;127;p4"/>
          <p:cNvSpPr txBox="1"/>
          <p:nvPr/>
        </p:nvSpPr>
        <p:spPr>
          <a:xfrm>
            <a:off x="299891" y="931140"/>
            <a:ext cx="85442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800" u="none" cap="none" strike="noStrike">
                <a:solidFill>
                  <a:schemeClr val="dk1"/>
                </a:solidFill>
                <a:latin typeface="MS PGothic"/>
                <a:ea typeface="MS PGothic"/>
                <a:cs typeface="MS PGothic"/>
                <a:sym typeface="MS PGothic"/>
              </a:rPr>
              <a:t>量子コンピュータを動かすとは？？</a:t>
            </a:r>
            <a:endParaRPr sz="1800">
              <a:solidFill>
                <a:schemeClr val="dk1"/>
              </a:solidFill>
              <a:latin typeface="MS PGothic"/>
              <a:ea typeface="MS PGothic"/>
              <a:cs typeface="MS PGothic"/>
              <a:sym typeface="MS PGothic"/>
            </a:endParaRPr>
          </a:p>
        </p:txBody>
      </p:sp>
      <p:pic>
        <p:nvPicPr>
          <p:cNvPr id="128" name="Google Shape;128;p4"/>
          <p:cNvPicPr preferRelativeResize="0"/>
          <p:nvPr/>
        </p:nvPicPr>
        <p:blipFill rotWithShape="1">
          <a:blip r:embed="rId3">
            <a:alphaModFix/>
          </a:blip>
          <a:srcRect b="0" l="0" r="0" t="0"/>
          <a:stretch/>
        </p:blipFill>
        <p:spPr>
          <a:xfrm>
            <a:off x="302570" y="1484628"/>
            <a:ext cx="4766960" cy="3179628"/>
          </a:xfrm>
          <a:prstGeom prst="rect">
            <a:avLst/>
          </a:prstGeom>
          <a:noFill/>
          <a:ln>
            <a:noFill/>
          </a:ln>
        </p:spPr>
      </p:pic>
      <p:sp>
        <p:nvSpPr>
          <p:cNvPr id="129" name="Google Shape;129;p4"/>
          <p:cNvSpPr txBox="1"/>
          <p:nvPr/>
        </p:nvSpPr>
        <p:spPr>
          <a:xfrm>
            <a:off x="302570" y="4731830"/>
            <a:ext cx="476696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MS PGothic"/>
                <a:ea typeface="MS PGothic"/>
                <a:cs typeface="MS PGothic"/>
                <a:sym typeface="MS PGothic"/>
              </a:rPr>
              <a:t>引用元: </a:t>
            </a:r>
            <a:r>
              <a:rPr lang="ja-JP" sz="1100" u="sng">
                <a:solidFill>
                  <a:schemeClr val="dk1"/>
                </a:solidFill>
                <a:latin typeface="MS PGothic"/>
                <a:ea typeface="MS PGothic"/>
                <a:cs typeface="MS PGothic"/>
                <a:sym typeface="MS PGothic"/>
                <a:hlinkClick r:id="rId4">
                  <a:extLst>
                    <a:ext uri="{A12FA001-AC4F-418D-AE19-62706E023703}">
                      <ahyp:hlinkClr val="tx"/>
                    </a:ext>
                  </a:extLst>
                </a:hlinkClick>
              </a:rPr>
              <a:t>https://newsroom.ibm.com/media-center?keywords=quantum#gallery_gallery_0:21747</a:t>
            </a:r>
            <a:endParaRPr sz="1100">
              <a:solidFill>
                <a:schemeClr val="dk1"/>
              </a:solidFill>
              <a:latin typeface="MS PGothic"/>
              <a:ea typeface="MS PGothic"/>
              <a:cs typeface="MS PGothic"/>
              <a:sym typeface="MS PGothic"/>
            </a:endParaRPr>
          </a:p>
        </p:txBody>
      </p:sp>
      <p:pic>
        <p:nvPicPr>
          <p:cNvPr id="130" name="Google Shape;130;p4"/>
          <p:cNvPicPr preferRelativeResize="0"/>
          <p:nvPr/>
        </p:nvPicPr>
        <p:blipFill rotWithShape="1">
          <a:blip r:embed="rId5">
            <a:alphaModFix/>
          </a:blip>
          <a:srcRect b="0" l="0" r="0" t="0"/>
          <a:stretch/>
        </p:blipFill>
        <p:spPr>
          <a:xfrm>
            <a:off x="5322685" y="1482496"/>
            <a:ext cx="3521424" cy="4061012"/>
          </a:xfrm>
          <a:prstGeom prst="rect">
            <a:avLst/>
          </a:prstGeom>
          <a:noFill/>
          <a:ln>
            <a:noFill/>
          </a:ln>
        </p:spPr>
      </p:pic>
      <p:sp>
        <p:nvSpPr>
          <p:cNvPr id="131" name="Google Shape;131;p4"/>
          <p:cNvSpPr txBox="1"/>
          <p:nvPr/>
        </p:nvSpPr>
        <p:spPr>
          <a:xfrm>
            <a:off x="5322685" y="5661180"/>
            <a:ext cx="3521424"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MS PGothic"/>
                <a:ea typeface="MS PGothic"/>
                <a:cs typeface="MS PGothic"/>
                <a:sym typeface="MS PGothic"/>
              </a:rPr>
              <a:t>引用元: </a:t>
            </a:r>
            <a:r>
              <a:rPr lang="ja-JP" sz="1100" u="sng">
                <a:solidFill>
                  <a:schemeClr val="dk1"/>
                </a:solidFill>
                <a:latin typeface="MS PGothic"/>
                <a:ea typeface="MS PGothic"/>
                <a:cs typeface="MS PGothic"/>
                <a:sym typeface="MS PGothic"/>
                <a:hlinkClick r:id="rId6">
                  <a:extLst>
                    <a:ext uri="{A12FA001-AC4F-418D-AE19-62706E023703}">
                      <ahyp:hlinkClr val="tx"/>
                    </a:ext>
                  </a:extLst>
                </a:hlinkClick>
              </a:rPr>
              <a:t>https://dwavejapan.com/app/uploads/2020/10/DWave_Advantage_System-web-large.png</a:t>
            </a:r>
            <a:endParaRPr sz="1100">
              <a:solidFill>
                <a:schemeClr val="dk1"/>
              </a:solidFill>
              <a:latin typeface="MS PGothic"/>
              <a:ea typeface="MS PGothic"/>
              <a:cs typeface="MS PGothic"/>
              <a:sym typeface="MS PGothic"/>
            </a:endParaRPr>
          </a:p>
        </p:txBody>
      </p:sp>
      <p:sp>
        <p:nvSpPr>
          <p:cNvPr id="132" name="Google Shape;132;p4"/>
          <p:cNvSpPr txBox="1"/>
          <p:nvPr/>
        </p:nvSpPr>
        <p:spPr>
          <a:xfrm>
            <a:off x="422698" y="4178306"/>
            <a:ext cx="2118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lt1"/>
                </a:solidFill>
                <a:latin typeface="MS PGothic"/>
                <a:ea typeface="MS PGothic"/>
                <a:cs typeface="MS PGothic"/>
                <a:sym typeface="MS PGothic"/>
              </a:rPr>
              <a:t>量子ゲート方式</a:t>
            </a:r>
            <a:endParaRPr sz="1800">
              <a:solidFill>
                <a:schemeClr val="lt1"/>
              </a:solidFill>
              <a:latin typeface="MS PGothic"/>
              <a:ea typeface="MS PGothic"/>
              <a:cs typeface="MS PGothic"/>
              <a:sym typeface="MS PGothic"/>
            </a:endParaRPr>
          </a:p>
        </p:txBody>
      </p:sp>
      <p:sp>
        <p:nvSpPr>
          <p:cNvPr id="133" name="Google Shape;133;p4"/>
          <p:cNvSpPr txBox="1"/>
          <p:nvPr/>
        </p:nvSpPr>
        <p:spPr>
          <a:xfrm>
            <a:off x="5345545" y="5101208"/>
            <a:ext cx="2915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lt1"/>
                </a:solidFill>
                <a:latin typeface="MS PGothic"/>
                <a:ea typeface="MS PGothic"/>
                <a:cs typeface="MS PGothic"/>
                <a:sym typeface="MS PGothic"/>
              </a:rPr>
              <a:t>量子アニーリング方式</a:t>
            </a:r>
            <a:endParaRPr sz="1800">
              <a:solidFill>
                <a:schemeClr val="lt1"/>
              </a:solidFill>
              <a:latin typeface="MS PGothic"/>
              <a:ea typeface="MS PGothic"/>
              <a:cs typeface="MS PGothic"/>
              <a:sym typeface="MS PGothic"/>
            </a:endParaRPr>
          </a:p>
        </p:txBody>
      </p:sp>
      <p:sp>
        <p:nvSpPr>
          <p:cNvPr id="134" name="Google Shape;134;p4"/>
          <p:cNvSpPr txBox="1"/>
          <p:nvPr/>
        </p:nvSpPr>
        <p:spPr>
          <a:xfrm>
            <a:off x="302570" y="5451762"/>
            <a:ext cx="502011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chemeClr val="dk1"/>
                </a:solidFill>
                <a:latin typeface="MS PGothic"/>
                <a:ea typeface="MS PGothic"/>
                <a:cs typeface="MS PGothic"/>
                <a:sym typeface="MS PGothic"/>
              </a:rPr>
              <a:t>量子コンピュータは通常のコンピュータとは異なりかなり大きい。</a:t>
            </a:r>
            <a:endParaRPr sz="14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400">
                <a:solidFill>
                  <a:schemeClr val="dk1"/>
                </a:solidFill>
                <a:latin typeface="MS PGothic"/>
                <a:ea typeface="MS PGothic"/>
                <a:cs typeface="MS PGothic"/>
                <a:sym typeface="MS PGothic"/>
              </a:rPr>
              <a:t>どうやってプログラムを用いて量子コンピュータを操作する？</a:t>
            </a:r>
            <a:endParaRPr sz="1400">
              <a:solidFill>
                <a:schemeClr val="dk1"/>
              </a:solidFill>
              <a:latin typeface="MS PGothic"/>
              <a:ea typeface="MS PGothic"/>
              <a:cs typeface="MS PGothic"/>
              <a:sym typeface="MS P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5"/>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141" name="Google Shape;141;p5"/>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142" name="Google Shape;142;p5"/>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43" name="Google Shape;143;p5"/>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400"/>
              <a:buFont typeface="MS PGothic"/>
              <a:buNone/>
            </a:pPr>
            <a:r>
              <a:rPr lang="ja-JP">
                <a:solidFill>
                  <a:srgbClr val="000000"/>
                </a:solidFill>
                <a:latin typeface="MS PGothic"/>
                <a:ea typeface="MS PGothic"/>
                <a:cs typeface="MS PGothic"/>
                <a:sym typeface="MS PGothic"/>
              </a:rPr>
              <a:t>量子コンピュータを実行する流れを理解しよう。</a:t>
            </a:r>
            <a:endParaRPr>
              <a:latin typeface="MS PGothic"/>
              <a:ea typeface="MS PGothic"/>
              <a:cs typeface="MS PGothic"/>
              <a:sym typeface="MS PGothic"/>
            </a:endParaRPr>
          </a:p>
        </p:txBody>
      </p:sp>
      <p:sp>
        <p:nvSpPr>
          <p:cNvPr id="144" name="Google Shape;144;p5"/>
          <p:cNvSpPr txBox="1"/>
          <p:nvPr/>
        </p:nvSpPr>
        <p:spPr>
          <a:xfrm>
            <a:off x="299891" y="1038377"/>
            <a:ext cx="85442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MS PGothic"/>
                <a:ea typeface="MS PGothic"/>
                <a:cs typeface="MS PGothic"/>
                <a:sym typeface="MS PGothic"/>
              </a:rPr>
              <a:t>古典コンピュータでプログラムを実行する場合。（Local or Cloud）</a:t>
            </a:r>
            <a:endParaRPr sz="1800">
              <a:solidFill>
                <a:schemeClr val="dk1"/>
              </a:solidFill>
              <a:latin typeface="MS PGothic"/>
              <a:ea typeface="MS PGothic"/>
              <a:cs typeface="MS PGothic"/>
              <a:sym typeface="MS PGothic"/>
            </a:endParaRPr>
          </a:p>
        </p:txBody>
      </p:sp>
      <p:pic>
        <p:nvPicPr>
          <p:cNvPr descr="Laptop with solid fill" id="145" name="Google Shape;145;p5"/>
          <p:cNvPicPr preferRelativeResize="0"/>
          <p:nvPr/>
        </p:nvPicPr>
        <p:blipFill rotWithShape="1">
          <a:blip r:embed="rId3">
            <a:alphaModFix/>
          </a:blip>
          <a:srcRect b="0" l="0" r="0" t="0"/>
          <a:stretch/>
        </p:blipFill>
        <p:spPr>
          <a:xfrm>
            <a:off x="3827030" y="2305436"/>
            <a:ext cx="1280161" cy="1280161"/>
          </a:xfrm>
          <a:prstGeom prst="rect">
            <a:avLst/>
          </a:prstGeom>
          <a:noFill/>
          <a:ln>
            <a:noFill/>
          </a:ln>
        </p:spPr>
      </p:pic>
      <p:pic>
        <p:nvPicPr>
          <p:cNvPr descr="Document with solid fill" id="146" name="Google Shape;146;p5"/>
          <p:cNvPicPr preferRelativeResize="0"/>
          <p:nvPr/>
        </p:nvPicPr>
        <p:blipFill rotWithShape="1">
          <a:blip r:embed="rId4">
            <a:alphaModFix/>
          </a:blip>
          <a:srcRect b="0" l="0" r="0" t="0"/>
          <a:stretch/>
        </p:blipFill>
        <p:spPr>
          <a:xfrm>
            <a:off x="993065" y="2488316"/>
            <a:ext cx="914400" cy="914400"/>
          </a:xfrm>
          <a:prstGeom prst="rect">
            <a:avLst/>
          </a:prstGeom>
          <a:noFill/>
          <a:ln>
            <a:noFill/>
          </a:ln>
        </p:spPr>
      </p:pic>
      <p:cxnSp>
        <p:nvCxnSpPr>
          <p:cNvPr id="147" name="Google Shape;147;p5"/>
          <p:cNvCxnSpPr/>
          <p:nvPr/>
        </p:nvCxnSpPr>
        <p:spPr>
          <a:xfrm>
            <a:off x="1907465" y="2945516"/>
            <a:ext cx="1919565" cy="0"/>
          </a:xfrm>
          <a:prstGeom prst="straightConnector1">
            <a:avLst/>
          </a:prstGeom>
          <a:noFill/>
          <a:ln cap="flat" cmpd="sng" w="38100">
            <a:solidFill>
              <a:srgbClr val="414175"/>
            </a:solidFill>
            <a:prstDash val="solid"/>
            <a:miter lim="800000"/>
            <a:headEnd len="sm" w="sm" type="none"/>
            <a:tailEnd len="med" w="med" type="triangle"/>
          </a:ln>
        </p:spPr>
      </p:cxnSp>
      <p:pic>
        <p:nvPicPr>
          <p:cNvPr descr="Document with solid fill" id="148" name="Google Shape;148;p5"/>
          <p:cNvPicPr preferRelativeResize="0"/>
          <p:nvPr/>
        </p:nvPicPr>
        <p:blipFill rotWithShape="1">
          <a:blip r:embed="rId4">
            <a:alphaModFix/>
          </a:blip>
          <a:srcRect b="0" l="0" r="0" t="0"/>
          <a:stretch/>
        </p:blipFill>
        <p:spPr>
          <a:xfrm>
            <a:off x="6932631" y="2488316"/>
            <a:ext cx="914400" cy="914400"/>
          </a:xfrm>
          <a:prstGeom prst="rect">
            <a:avLst/>
          </a:prstGeom>
          <a:noFill/>
          <a:ln>
            <a:noFill/>
          </a:ln>
        </p:spPr>
      </p:pic>
      <p:cxnSp>
        <p:nvCxnSpPr>
          <p:cNvPr id="149" name="Google Shape;149;p5"/>
          <p:cNvCxnSpPr/>
          <p:nvPr/>
        </p:nvCxnSpPr>
        <p:spPr>
          <a:xfrm>
            <a:off x="5107191" y="2945516"/>
            <a:ext cx="1825440" cy="0"/>
          </a:xfrm>
          <a:prstGeom prst="straightConnector1">
            <a:avLst/>
          </a:prstGeom>
          <a:noFill/>
          <a:ln cap="flat" cmpd="sng" w="38100">
            <a:solidFill>
              <a:srgbClr val="414175"/>
            </a:solidFill>
            <a:prstDash val="solid"/>
            <a:miter lim="800000"/>
            <a:headEnd len="sm" w="sm" type="none"/>
            <a:tailEnd len="med" w="med" type="triangle"/>
          </a:ln>
        </p:spPr>
      </p:cxnSp>
      <p:sp>
        <p:nvSpPr>
          <p:cNvPr id="150" name="Google Shape;150;p5"/>
          <p:cNvSpPr txBox="1"/>
          <p:nvPr/>
        </p:nvSpPr>
        <p:spPr>
          <a:xfrm>
            <a:off x="3827029" y="3402716"/>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Local PC</a:t>
            </a:r>
            <a:endParaRPr/>
          </a:p>
        </p:txBody>
      </p:sp>
      <p:sp>
        <p:nvSpPr>
          <p:cNvPr id="151" name="Google Shape;151;p5"/>
          <p:cNvSpPr txBox="1"/>
          <p:nvPr/>
        </p:nvSpPr>
        <p:spPr>
          <a:xfrm>
            <a:off x="810184" y="3400931"/>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実行プログラム</a:t>
            </a:r>
            <a:endParaRPr/>
          </a:p>
        </p:txBody>
      </p:sp>
      <p:sp>
        <p:nvSpPr>
          <p:cNvPr id="152" name="Google Shape;152;p5"/>
          <p:cNvSpPr txBox="1"/>
          <p:nvPr/>
        </p:nvSpPr>
        <p:spPr>
          <a:xfrm>
            <a:off x="6749750" y="3400930"/>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結果データ</a:t>
            </a:r>
            <a:endParaRPr/>
          </a:p>
        </p:txBody>
      </p:sp>
      <p:sp>
        <p:nvSpPr>
          <p:cNvPr id="153" name="Google Shape;153;p5"/>
          <p:cNvSpPr txBox="1"/>
          <p:nvPr/>
        </p:nvSpPr>
        <p:spPr>
          <a:xfrm>
            <a:off x="2227166" y="3034724"/>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プログラム実行</a:t>
            </a:r>
            <a:endParaRPr/>
          </a:p>
        </p:txBody>
      </p:sp>
      <p:sp>
        <p:nvSpPr>
          <p:cNvPr id="154" name="Google Shape;154;p5"/>
          <p:cNvSpPr txBox="1"/>
          <p:nvPr/>
        </p:nvSpPr>
        <p:spPr>
          <a:xfrm>
            <a:off x="5379830" y="3034723"/>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実行結果出力</a:t>
            </a:r>
            <a:endParaRPr/>
          </a:p>
        </p:txBody>
      </p:sp>
      <p:grpSp>
        <p:nvGrpSpPr>
          <p:cNvPr id="155" name="Google Shape;155;p5"/>
          <p:cNvGrpSpPr/>
          <p:nvPr/>
        </p:nvGrpSpPr>
        <p:grpSpPr>
          <a:xfrm>
            <a:off x="3827028" y="4764797"/>
            <a:ext cx="1280161" cy="1409731"/>
            <a:chOff x="3931915" y="3778011"/>
            <a:chExt cx="1280161" cy="1409731"/>
          </a:xfrm>
        </p:grpSpPr>
        <p:pic>
          <p:nvPicPr>
            <p:cNvPr descr="Cloud with solid fill" id="156" name="Google Shape;156;p5"/>
            <p:cNvPicPr preferRelativeResize="0"/>
            <p:nvPr/>
          </p:nvPicPr>
          <p:blipFill rotWithShape="1">
            <a:blip r:embed="rId5">
              <a:alphaModFix/>
            </a:blip>
            <a:srcRect b="0" l="0" r="0" t="0"/>
            <a:stretch/>
          </p:blipFill>
          <p:spPr>
            <a:xfrm>
              <a:off x="4251733" y="4061347"/>
              <a:ext cx="640524" cy="640524"/>
            </a:xfrm>
            <a:prstGeom prst="rect">
              <a:avLst/>
            </a:prstGeom>
            <a:noFill/>
            <a:ln>
              <a:noFill/>
            </a:ln>
          </p:spPr>
        </p:pic>
        <p:pic>
          <p:nvPicPr>
            <p:cNvPr descr="Laptop with solid fill" id="157" name="Google Shape;157;p5"/>
            <p:cNvPicPr preferRelativeResize="0"/>
            <p:nvPr/>
          </p:nvPicPr>
          <p:blipFill rotWithShape="1">
            <a:blip r:embed="rId3">
              <a:alphaModFix/>
            </a:blip>
            <a:srcRect b="0" l="0" r="0" t="0"/>
            <a:stretch/>
          </p:blipFill>
          <p:spPr>
            <a:xfrm>
              <a:off x="3931915" y="3778011"/>
              <a:ext cx="1280161" cy="1280161"/>
            </a:xfrm>
            <a:prstGeom prst="rect">
              <a:avLst/>
            </a:prstGeom>
            <a:noFill/>
            <a:ln>
              <a:noFill/>
            </a:ln>
          </p:spPr>
        </p:pic>
        <p:sp>
          <p:nvSpPr>
            <p:cNvPr id="158" name="Google Shape;158;p5"/>
            <p:cNvSpPr txBox="1"/>
            <p:nvPr/>
          </p:nvSpPr>
          <p:spPr>
            <a:xfrm>
              <a:off x="3931915" y="4910743"/>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Cloud Server</a:t>
              </a:r>
              <a:endParaRPr/>
            </a:p>
          </p:txBody>
        </p:sp>
      </p:grpSp>
      <p:cxnSp>
        <p:nvCxnSpPr>
          <p:cNvPr id="159" name="Google Shape;159;p5"/>
          <p:cNvCxnSpPr/>
          <p:nvPr/>
        </p:nvCxnSpPr>
        <p:spPr>
          <a:xfrm>
            <a:off x="4230445" y="3775934"/>
            <a:ext cx="0" cy="1147323"/>
          </a:xfrm>
          <a:prstGeom prst="straightConnector1">
            <a:avLst/>
          </a:prstGeom>
          <a:noFill/>
          <a:ln cap="flat" cmpd="sng" w="38100">
            <a:solidFill>
              <a:schemeClr val="accent2"/>
            </a:solidFill>
            <a:prstDash val="solid"/>
            <a:miter lim="800000"/>
            <a:headEnd len="sm" w="sm" type="none"/>
            <a:tailEnd len="med" w="med" type="triangle"/>
          </a:ln>
        </p:spPr>
      </p:cxnSp>
      <p:cxnSp>
        <p:nvCxnSpPr>
          <p:cNvPr id="160" name="Google Shape;160;p5"/>
          <p:cNvCxnSpPr/>
          <p:nvPr/>
        </p:nvCxnSpPr>
        <p:spPr>
          <a:xfrm>
            <a:off x="4632063" y="3775934"/>
            <a:ext cx="0" cy="1147323"/>
          </a:xfrm>
          <a:prstGeom prst="straightConnector1">
            <a:avLst/>
          </a:prstGeom>
          <a:noFill/>
          <a:ln cap="flat" cmpd="sng" w="38100">
            <a:solidFill>
              <a:schemeClr val="accent2"/>
            </a:solidFill>
            <a:prstDash val="solid"/>
            <a:miter lim="800000"/>
            <a:headEnd len="med" w="med" type="triangle"/>
            <a:tailEnd len="sm" w="sm" type="none"/>
          </a:ln>
        </p:spPr>
      </p:cxnSp>
      <p:sp>
        <p:nvSpPr>
          <p:cNvPr id="161" name="Google Shape;161;p5"/>
          <p:cNvSpPr txBox="1"/>
          <p:nvPr/>
        </p:nvSpPr>
        <p:spPr>
          <a:xfrm>
            <a:off x="1234367" y="4281268"/>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Localでの処理</a:t>
            </a:r>
            <a:endParaRPr/>
          </a:p>
        </p:txBody>
      </p:sp>
      <p:sp>
        <p:nvSpPr>
          <p:cNvPr id="162" name="Google Shape;162;p5"/>
          <p:cNvSpPr txBox="1"/>
          <p:nvPr/>
        </p:nvSpPr>
        <p:spPr>
          <a:xfrm>
            <a:off x="4730002" y="4156073"/>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実行結果出力</a:t>
            </a:r>
            <a:endParaRPr/>
          </a:p>
        </p:txBody>
      </p:sp>
      <p:pic>
        <p:nvPicPr>
          <p:cNvPr id="163" name="Google Shape;163;p5"/>
          <p:cNvPicPr preferRelativeResize="0"/>
          <p:nvPr/>
        </p:nvPicPr>
        <p:blipFill rotWithShape="1">
          <a:blip r:embed="rId6">
            <a:alphaModFix/>
          </a:blip>
          <a:srcRect b="0" l="0" r="0" t="0"/>
          <a:stretch/>
        </p:blipFill>
        <p:spPr>
          <a:xfrm>
            <a:off x="6870027" y="4913581"/>
            <a:ext cx="1039606" cy="1039606"/>
          </a:xfrm>
          <a:prstGeom prst="rect">
            <a:avLst/>
          </a:prstGeom>
          <a:noFill/>
          <a:ln>
            <a:noFill/>
          </a:ln>
        </p:spPr>
      </p:pic>
      <p:sp>
        <p:nvSpPr>
          <p:cNvPr id="164" name="Google Shape;164;p5"/>
          <p:cNvSpPr txBox="1"/>
          <p:nvPr/>
        </p:nvSpPr>
        <p:spPr>
          <a:xfrm>
            <a:off x="6749750" y="5897693"/>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Cloud GPU</a:t>
            </a:r>
            <a:endParaRPr/>
          </a:p>
        </p:txBody>
      </p:sp>
      <p:cxnSp>
        <p:nvCxnSpPr>
          <p:cNvPr id="165" name="Google Shape;165;p5"/>
          <p:cNvCxnSpPr/>
          <p:nvPr/>
        </p:nvCxnSpPr>
        <p:spPr>
          <a:xfrm>
            <a:off x="5227466" y="5298939"/>
            <a:ext cx="1522283" cy="0"/>
          </a:xfrm>
          <a:prstGeom prst="straightConnector1">
            <a:avLst/>
          </a:prstGeom>
          <a:noFill/>
          <a:ln cap="flat" cmpd="sng" w="38100">
            <a:solidFill>
              <a:schemeClr val="accent2"/>
            </a:solidFill>
            <a:prstDash val="solid"/>
            <a:miter lim="800000"/>
            <a:headEnd len="sm" w="sm" type="none"/>
            <a:tailEnd len="med" w="med" type="triangle"/>
          </a:ln>
        </p:spPr>
      </p:cxnSp>
      <p:cxnSp>
        <p:nvCxnSpPr>
          <p:cNvPr id="166" name="Google Shape;166;p5"/>
          <p:cNvCxnSpPr/>
          <p:nvPr/>
        </p:nvCxnSpPr>
        <p:spPr>
          <a:xfrm>
            <a:off x="5227465" y="5621971"/>
            <a:ext cx="1522283" cy="0"/>
          </a:xfrm>
          <a:prstGeom prst="straightConnector1">
            <a:avLst/>
          </a:prstGeom>
          <a:noFill/>
          <a:ln cap="flat" cmpd="sng" w="38100">
            <a:solidFill>
              <a:schemeClr val="accent2"/>
            </a:solidFill>
            <a:prstDash val="solid"/>
            <a:miter lim="800000"/>
            <a:headEnd len="med" w="med" type="triangle"/>
            <a:tailEnd len="sm" w="sm" type="none"/>
          </a:ln>
        </p:spPr>
      </p:cxnSp>
      <p:sp>
        <p:nvSpPr>
          <p:cNvPr id="167" name="Google Shape;167;p5"/>
          <p:cNvSpPr txBox="1"/>
          <p:nvPr/>
        </p:nvSpPr>
        <p:spPr>
          <a:xfrm>
            <a:off x="5343860" y="4923257"/>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計算実行</a:t>
            </a:r>
            <a:endParaRPr/>
          </a:p>
        </p:txBody>
      </p:sp>
      <p:sp>
        <p:nvSpPr>
          <p:cNvPr id="168" name="Google Shape;168;p5"/>
          <p:cNvSpPr txBox="1"/>
          <p:nvPr/>
        </p:nvSpPr>
        <p:spPr>
          <a:xfrm>
            <a:off x="5353195" y="5718043"/>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計算結果出力</a:t>
            </a:r>
            <a:endParaRPr/>
          </a:p>
        </p:txBody>
      </p:sp>
      <p:pic>
        <p:nvPicPr>
          <p:cNvPr id="169" name="Google Shape;169;p5"/>
          <p:cNvPicPr preferRelativeResize="0"/>
          <p:nvPr/>
        </p:nvPicPr>
        <p:blipFill rotWithShape="1">
          <a:blip r:embed="rId6">
            <a:alphaModFix/>
          </a:blip>
          <a:srcRect b="0" l="0" r="0" t="0"/>
          <a:stretch/>
        </p:blipFill>
        <p:spPr>
          <a:xfrm>
            <a:off x="3948390" y="1402506"/>
            <a:ext cx="1039606" cy="1039606"/>
          </a:xfrm>
          <a:prstGeom prst="rect">
            <a:avLst/>
          </a:prstGeom>
          <a:noFill/>
          <a:ln>
            <a:noFill/>
          </a:ln>
        </p:spPr>
      </p:pic>
      <p:sp>
        <p:nvSpPr>
          <p:cNvPr id="170" name="Google Shape;170;p5"/>
          <p:cNvSpPr txBox="1"/>
          <p:nvPr/>
        </p:nvSpPr>
        <p:spPr>
          <a:xfrm>
            <a:off x="4987996" y="1779422"/>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Local GPU</a:t>
            </a:r>
            <a:endParaRPr/>
          </a:p>
        </p:txBody>
      </p:sp>
      <p:pic>
        <p:nvPicPr>
          <p:cNvPr descr="Arrow circle with solid fill" id="171" name="Google Shape;171;p5"/>
          <p:cNvPicPr preferRelativeResize="0"/>
          <p:nvPr/>
        </p:nvPicPr>
        <p:blipFill rotWithShape="1">
          <a:blip r:embed="rId7">
            <a:alphaModFix/>
          </a:blip>
          <a:srcRect b="0" l="0" r="0" t="0"/>
          <a:stretch/>
        </p:blipFill>
        <p:spPr>
          <a:xfrm>
            <a:off x="4291666" y="2188856"/>
            <a:ext cx="350883" cy="350883"/>
          </a:xfrm>
          <a:prstGeom prst="rect">
            <a:avLst/>
          </a:prstGeom>
          <a:noFill/>
          <a:ln>
            <a:noFill/>
          </a:ln>
        </p:spPr>
      </p:pic>
      <p:cxnSp>
        <p:nvCxnSpPr>
          <p:cNvPr id="172" name="Google Shape;172;p5"/>
          <p:cNvCxnSpPr/>
          <p:nvPr/>
        </p:nvCxnSpPr>
        <p:spPr>
          <a:xfrm>
            <a:off x="1303117" y="4779446"/>
            <a:ext cx="1142662" cy="0"/>
          </a:xfrm>
          <a:prstGeom prst="straightConnector1">
            <a:avLst/>
          </a:prstGeom>
          <a:noFill/>
          <a:ln cap="flat" cmpd="sng" w="38100">
            <a:solidFill>
              <a:srgbClr val="414175"/>
            </a:solidFill>
            <a:prstDash val="solid"/>
            <a:miter lim="800000"/>
            <a:headEnd len="sm" w="sm" type="none"/>
            <a:tailEnd len="med" w="med" type="triangle"/>
          </a:ln>
        </p:spPr>
      </p:cxnSp>
      <p:sp>
        <p:nvSpPr>
          <p:cNvPr id="173" name="Google Shape;173;p5"/>
          <p:cNvSpPr txBox="1"/>
          <p:nvPr/>
        </p:nvSpPr>
        <p:spPr>
          <a:xfrm>
            <a:off x="1234367" y="5133588"/>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Cloudでの処理</a:t>
            </a:r>
            <a:endParaRPr/>
          </a:p>
        </p:txBody>
      </p:sp>
      <p:cxnSp>
        <p:nvCxnSpPr>
          <p:cNvPr id="174" name="Google Shape;174;p5"/>
          <p:cNvCxnSpPr/>
          <p:nvPr/>
        </p:nvCxnSpPr>
        <p:spPr>
          <a:xfrm>
            <a:off x="1303116" y="5636620"/>
            <a:ext cx="1142662" cy="0"/>
          </a:xfrm>
          <a:prstGeom prst="straightConnector1">
            <a:avLst/>
          </a:prstGeom>
          <a:noFill/>
          <a:ln cap="flat" cmpd="sng" w="38100">
            <a:solidFill>
              <a:schemeClr val="accent2"/>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6"/>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181" name="Google Shape;181;p6"/>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182" name="Google Shape;182;p6"/>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83" name="Google Shape;183;p6"/>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400"/>
              <a:buFont typeface="MS PGothic"/>
              <a:buNone/>
            </a:pPr>
            <a:r>
              <a:rPr lang="ja-JP">
                <a:solidFill>
                  <a:srgbClr val="000000"/>
                </a:solidFill>
                <a:latin typeface="MS PGothic"/>
                <a:ea typeface="MS PGothic"/>
                <a:cs typeface="MS PGothic"/>
                <a:sym typeface="MS PGothic"/>
              </a:rPr>
              <a:t>量子コンピュータを実行する流れを理解しよう。</a:t>
            </a:r>
            <a:endParaRPr>
              <a:latin typeface="MS PGothic"/>
              <a:ea typeface="MS PGothic"/>
              <a:cs typeface="MS PGothic"/>
              <a:sym typeface="MS PGothic"/>
            </a:endParaRPr>
          </a:p>
        </p:txBody>
      </p:sp>
      <p:sp>
        <p:nvSpPr>
          <p:cNvPr id="184" name="Google Shape;184;p6"/>
          <p:cNvSpPr txBox="1"/>
          <p:nvPr/>
        </p:nvSpPr>
        <p:spPr>
          <a:xfrm>
            <a:off x="299891" y="1038377"/>
            <a:ext cx="85442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MS PGothic"/>
                <a:ea typeface="MS PGothic"/>
                <a:cs typeface="MS PGothic"/>
                <a:sym typeface="MS PGothic"/>
              </a:rPr>
              <a:t>量子コンピュータでプログラムを実行する場合。（Cloud）</a:t>
            </a:r>
            <a:endParaRPr sz="1800">
              <a:solidFill>
                <a:schemeClr val="dk1"/>
              </a:solidFill>
              <a:latin typeface="MS PGothic"/>
              <a:ea typeface="MS PGothic"/>
              <a:cs typeface="MS PGothic"/>
              <a:sym typeface="MS PGothic"/>
            </a:endParaRPr>
          </a:p>
        </p:txBody>
      </p:sp>
      <p:pic>
        <p:nvPicPr>
          <p:cNvPr descr="Laptop with solid fill" id="185" name="Google Shape;185;p6"/>
          <p:cNvPicPr preferRelativeResize="0"/>
          <p:nvPr/>
        </p:nvPicPr>
        <p:blipFill rotWithShape="1">
          <a:blip r:embed="rId3">
            <a:alphaModFix/>
          </a:blip>
          <a:srcRect b="0" l="0" r="0" t="0"/>
          <a:stretch/>
        </p:blipFill>
        <p:spPr>
          <a:xfrm>
            <a:off x="3827030" y="1670733"/>
            <a:ext cx="1280161" cy="1280161"/>
          </a:xfrm>
          <a:prstGeom prst="rect">
            <a:avLst/>
          </a:prstGeom>
          <a:noFill/>
          <a:ln>
            <a:noFill/>
          </a:ln>
        </p:spPr>
      </p:pic>
      <p:pic>
        <p:nvPicPr>
          <p:cNvPr descr="Document with solid fill" id="186" name="Google Shape;186;p6"/>
          <p:cNvPicPr preferRelativeResize="0"/>
          <p:nvPr/>
        </p:nvPicPr>
        <p:blipFill rotWithShape="1">
          <a:blip r:embed="rId4">
            <a:alphaModFix/>
          </a:blip>
          <a:srcRect b="0" l="0" r="0" t="0"/>
          <a:stretch/>
        </p:blipFill>
        <p:spPr>
          <a:xfrm>
            <a:off x="993065" y="1853613"/>
            <a:ext cx="914400" cy="914400"/>
          </a:xfrm>
          <a:prstGeom prst="rect">
            <a:avLst/>
          </a:prstGeom>
          <a:noFill/>
          <a:ln>
            <a:noFill/>
          </a:ln>
        </p:spPr>
      </p:pic>
      <p:cxnSp>
        <p:nvCxnSpPr>
          <p:cNvPr id="187" name="Google Shape;187;p6"/>
          <p:cNvCxnSpPr/>
          <p:nvPr/>
        </p:nvCxnSpPr>
        <p:spPr>
          <a:xfrm>
            <a:off x="1907465" y="2310813"/>
            <a:ext cx="1919565" cy="0"/>
          </a:xfrm>
          <a:prstGeom prst="straightConnector1">
            <a:avLst/>
          </a:prstGeom>
          <a:noFill/>
          <a:ln cap="flat" cmpd="sng" w="38100">
            <a:solidFill>
              <a:srgbClr val="414175"/>
            </a:solidFill>
            <a:prstDash val="solid"/>
            <a:miter lim="800000"/>
            <a:headEnd len="sm" w="sm" type="none"/>
            <a:tailEnd len="med" w="med" type="triangle"/>
          </a:ln>
        </p:spPr>
      </p:cxnSp>
      <p:pic>
        <p:nvPicPr>
          <p:cNvPr descr="Document with solid fill" id="188" name="Google Shape;188;p6"/>
          <p:cNvPicPr preferRelativeResize="0"/>
          <p:nvPr/>
        </p:nvPicPr>
        <p:blipFill rotWithShape="1">
          <a:blip r:embed="rId4">
            <a:alphaModFix/>
          </a:blip>
          <a:srcRect b="0" l="0" r="0" t="0"/>
          <a:stretch/>
        </p:blipFill>
        <p:spPr>
          <a:xfrm>
            <a:off x="6932631" y="1853613"/>
            <a:ext cx="914400" cy="914400"/>
          </a:xfrm>
          <a:prstGeom prst="rect">
            <a:avLst/>
          </a:prstGeom>
          <a:noFill/>
          <a:ln>
            <a:noFill/>
          </a:ln>
        </p:spPr>
      </p:pic>
      <p:cxnSp>
        <p:nvCxnSpPr>
          <p:cNvPr id="189" name="Google Shape;189;p6"/>
          <p:cNvCxnSpPr/>
          <p:nvPr/>
        </p:nvCxnSpPr>
        <p:spPr>
          <a:xfrm>
            <a:off x="5107191" y="2310813"/>
            <a:ext cx="1825440" cy="0"/>
          </a:xfrm>
          <a:prstGeom prst="straightConnector1">
            <a:avLst/>
          </a:prstGeom>
          <a:noFill/>
          <a:ln cap="flat" cmpd="sng" w="38100">
            <a:solidFill>
              <a:srgbClr val="414175"/>
            </a:solidFill>
            <a:prstDash val="solid"/>
            <a:miter lim="800000"/>
            <a:headEnd len="sm" w="sm" type="none"/>
            <a:tailEnd len="med" w="med" type="triangle"/>
          </a:ln>
        </p:spPr>
      </p:cxnSp>
      <p:sp>
        <p:nvSpPr>
          <p:cNvPr id="190" name="Google Shape;190;p6"/>
          <p:cNvSpPr txBox="1"/>
          <p:nvPr/>
        </p:nvSpPr>
        <p:spPr>
          <a:xfrm>
            <a:off x="3827029" y="2768013"/>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Local PC</a:t>
            </a:r>
            <a:endParaRPr/>
          </a:p>
        </p:txBody>
      </p:sp>
      <p:sp>
        <p:nvSpPr>
          <p:cNvPr id="191" name="Google Shape;191;p6"/>
          <p:cNvSpPr txBox="1"/>
          <p:nvPr/>
        </p:nvSpPr>
        <p:spPr>
          <a:xfrm>
            <a:off x="810184" y="2766228"/>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実行プログラム</a:t>
            </a:r>
            <a:endParaRPr/>
          </a:p>
        </p:txBody>
      </p:sp>
      <p:sp>
        <p:nvSpPr>
          <p:cNvPr id="192" name="Google Shape;192;p6"/>
          <p:cNvSpPr txBox="1"/>
          <p:nvPr/>
        </p:nvSpPr>
        <p:spPr>
          <a:xfrm>
            <a:off x="6749750" y="2766227"/>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結果データ</a:t>
            </a:r>
            <a:endParaRPr/>
          </a:p>
        </p:txBody>
      </p:sp>
      <p:sp>
        <p:nvSpPr>
          <p:cNvPr id="193" name="Google Shape;193;p6"/>
          <p:cNvSpPr txBox="1"/>
          <p:nvPr/>
        </p:nvSpPr>
        <p:spPr>
          <a:xfrm>
            <a:off x="2227166" y="2400021"/>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プログラム実行</a:t>
            </a:r>
            <a:endParaRPr/>
          </a:p>
        </p:txBody>
      </p:sp>
      <p:sp>
        <p:nvSpPr>
          <p:cNvPr id="194" name="Google Shape;194;p6"/>
          <p:cNvSpPr txBox="1"/>
          <p:nvPr/>
        </p:nvSpPr>
        <p:spPr>
          <a:xfrm>
            <a:off x="5379830" y="2400020"/>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実行結果出力</a:t>
            </a:r>
            <a:endParaRPr/>
          </a:p>
        </p:txBody>
      </p:sp>
      <p:grpSp>
        <p:nvGrpSpPr>
          <p:cNvPr id="195" name="Google Shape;195;p6"/>
          <p:cNvGrpSpPr/>
          <p:nvPr/>
        </p:nvGrpSpPr>
        <p:grpSpPr>
          <a:xfrm>
            <a:off x="3827028" y="4130094"/>
            <a:ext cx="1280161" cy="1409731"/>
            <a:chOff x="3931915" y="3778011"/>
            <a:chExt cx="1280161" cy="1409731"/>
          </a:xfrm>
        </p:grpSpPr>
        <p:pic>
          <p:nvPicPr>
            <p:cNvPr descr="Cloud with solid fill" id="196" name="Google Shape;196;p6"/>
            <p:cNvPicPr preferRelativeResize="0"/>
            <p:nvPr/>
          </p:nvPicPr>
          <p:blipFill rotWithShape="1">
            <a:blip r:embed="rId5">
              <a:alphaModFix/>
            </a:blip>
            <a:srcRect b="0" l="0" r="0" t="0"/>
            <a:stretch/>
          </p:blipFill>
          <p:spPr>
            <a:xfrm>
              <a:off x="4251733" y="4061347"/>
              <a:ext cx="640524" cy="640524"/>
            </a:xfrm>
            <a:prstGeom prst="rect">
              <a:avLst/>
            </a:prstGeom>
            <a:noFill/>
            <a:ln>
              <a:noFill/>
            </a:ln>
          </p:spPr>
        </p:pic>
        <p:pic>
          <p:nvPicPr>
            <p:cNvPr descr="Laptop with solid fill" id="197" name="Google Shape;197;p6"/>
            <p:cNvPicPr preferRelativeResize="0"/>
            <p:nvPr/>
          </p:nvPicPr>
          <p:blipFill rotWithShape="1">
            <a:blip r:embed="rId3">
              <a:alphaModFix/>
            </a:blip>
            <a:srcRect b="0" l="0" r="0" t="0"/>
            <a:stretch/>
          </p:blipFill>
          <p:spPr>
            <a:xfrm>
              <a:off x="3931915" y="3778011"/>
              <a:ext cx="1280161" cy="1280161"/>
            </a:xfrm>
            <a:prstGeom prst="rect">
              <a:avLst/>
            </a:prstGeom>
            <a:noFill/>
            <a:ln>
              <a:noFill/>
            </a:ln>
          </p:spPr>
        </p:pic>
        <p:sp>
          <p:nvSpPr>
            <p:cNvPr id="198" name="Google Shape;198;p6"/>
            <p:cNvSpPr txBox="1"/>
            <p:nvPr/>
          </p:nvSpPr>
          <p:spPr>
            <a:xfrm>
              <a:off x="3931915" y="4910743"/>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Cloud Server</a:t>
              </a:r>
              <a:endParaRPr/>
            </a:p>
          </p:txBody>
        </p:sp>
      </p:grpSp>
      <p:cxnSp>
        <p:nvCxnSpPr>
          <p:cNvPr id="199" name="Google Shape;199;p6"/>
          <p:cNvCxnSpPr/>
          <p:nvPr/>
        </p:nvCxnSpPr>
        <p:spPr>
          <a:xfrm>
            <a:off x="4230445" y="3141231"/>
            <a:ext cx="0" cy="1147323"/>
          </a:xfrm>
          <a:prstGeom prst="straightConnector1">
            <a:avLst/>
          </a:prstGeom>
          <a:noFill/>
          <a:ln cap="flat" cmpd="sng" w="38100">
            <a:solidFill>
              <a:schemeClr val="accent2"/>
            </a:solidFill>
            <a:prstDash val="solid"/>
            <a:miter lim="800000"/>
            <a:headEnd len="sm" w="sm" type="none"/>
            <a:tailEnd len="med" w="med" type="triangle"/>
          </a:ln>
        </p:spPr>
      </p:cxnSp>
      <p:cxnSp>
        <p:nvCxnSpPr>
          <p:cNvPr id="200" name="Google Shape;200;p6"/>
          <p:cNvCxnSpPr/>
          <p:nvPr/>
        </p:nvCxnSpPr>
        <p:spPr>
          <a:xfrm>
            <a:off x="4632063" y="3141231"/>
            <a:ext cx="0" cy="1147323"/>
          </a:xfrm>
          <a:prstGeom prst="straightConnector1">
            <a:avLst/>
          </a:prstGeom>
          <a:noFill/>
          <a:ln cap="flat" cmpd="sng" w="38100">
            <a:solidFill>
              <a:schemeClr val="accent2"/>
            </a:solidFill>
            <a:prstDash val="solid"/>
            <a:miter lim="800000"/>
            <a:headEnd len="med" w="med" type="triangle"/>
            <a:tailEnd len="sm" w="sm" type="none"/>
          </a:ln>
        </p:spPr>
      </p:cxnSp>
      <p:sp>
        <p:nvSpPr>
          <p:cNvPr id="201" name="Google Shape;201;p6"/>
          <p:cNvSpPr txBox="1"/>
          <p:nvPr/>
        </p:nvSpPr>
        <p:spPr>
          <a:xfrm>
            <a:off x="1234367" y="3646565"/>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Localでの処理</a:t>
            </a:r>
            <a:endParaRPr/>
          </a:p>
        </p:txBody>
      </p:sp>
      <p:sp>
        <p:nvSpPr>
          <p:cNvPr id="202" name="Google Shape;202;p6"/>
          <p:cNvSpPr txBox="1"/>
          <p:nvPr/>
        </p:nvSpPr>
        <p:spPr>
          <a:xfrm>
            <a:off x="4730002" y="3521370"/>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実行結果出力</a:t>
            </a:r>
            <a:endParaRPr/>
          </a:p>
        </p:txBody>
      </p:sp>
      <p:sp>
        <p:nvSpPr>
          <p:cNvPr id="203" name="Google Shape;203;p6"/>
          <p:cNvSpPr txBox="1"/>
          <p:nvPr/>
        </p:nvSpPr>
        <p:spPr>
          <a:xfrm>
            <a:off x="6749750" y="5262990"/>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rgbClr val="FF0000"/>
                </a:solidFill>
                <a:latin typeface="MS PGothic"/>
                <a:ea typeface="MS PGothic"/>
                <a:cs typeface="MS PGothic"/>
                <a:sym typeface="MS PGothic"/>
              </a:rPr>
              <a:t>Cloud QPU</a:t>
            </a:r>
            <a:endParaRPr/>
          </a:p>
        </p:txBody>
      </p:sp>
      <p:cxnSp>
        <p:nvCxnSpPr>
          <p:cNvPr id="204" name="Google Shape;204;p6"/>
          <p:cNvCxnSpPr/>
          <p:nvPr/>
        </p:nvCxnSpPr>
        <p:spPr>
          <a:xfrm>
            <a:off x="5227466" y="4664236"/>
            <a:ext cx="1522283" cy="0"/>
          </a:xfrm>
          <a:prstGeom prst="straightConnector1">
            <a:avLst/>
          </a:prstGeom>
          <a:noFill/>
          <a:ln cap="flat" cmpd="sng" w="38100">
            <a:solidFill>
              <a:schemeClr val="accent2"/>
            </a:solidFill>
            <a:prstDash val="solid"/>
            <a:miter lim="800000"/>
            <a:headEnd len="sm" w="sm" type="none"/>
            <a:tailEnd len="med" w="med" type="triangle"/>
          </a:ln>
        </p:spPr>
      </p:cxnSp>
      <p:cxnSp>
        <p:nvCxnSpPr>
          <p:cNvPr id="205" name="Google Shape;205;p6"/>
          <p:cNvCxnSpPr/>
          <p:nvPr/>
        </p:nvCxnSpPr>
        <p:spPr>
          <a:xfrm>
            <a:off x="5227465" y="4987268"/>
            <a:ext cx="1522283" cy="0"/>
          </a:xfrm>
          <a:prstGeom prst="straightConnector1">
            <a:avLst/>
          </a:prstGeom>
          <a:noFill/>
          <a:ln cap="flat" cmpd="sng" w="38100">
            <a:solidFill>
              <a:schemeClr val="accent2"/>
            </a:solidFill>
            <a:prstDash val="solid"/>
            <a:miter lim="800000"/>
            <a:headEnd len="med" w="med" type="triangle"/>
            <a:tailEnd len="sm" w="sm" type="none"/>
          </a:ln>
        </p:spPr>
      </p:cxnSp>
      <p:sp>
        <p:nvSpPr>
          <p:cNvPr id="206" name="Google Shape;206;p6"/>
          <p:cNvSpPr txBox="1"/>
          <p:nvPr/>
        </p:nvSpPr>
        <p:spPr>
          <a:xfrm>
            <a:off x="5343860" y="4288554"/>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rgbClr val="FF0000"/>
                </a:solidFill>
                <a:latin typeface="MS PGothic"/>
                <a:ea typeface="MS PGothic"/>
                <a:cs typeface="MS PGothic"/>
                <a:sym typeface="MS PGothic"/>
              </a:rPr>
              <a:t>量子計算実行</a:t>
            </a:r>
            <a:endParaRPr/>
          </a:p>
        </p:txBody>
      </p:sp>
      <p:sp>
        <p:nvSpPr>
          <p:cNvPr id="207" name="Google Shape;207;p6"/>
          <p:cNvSpPr txBox="1"/>
          <p:nvPr/>
        </p:nvSpPr>
        <p:spPr>
          <a:xfrm>
            <a:off x="5280994" y="5092124"/>
            <a:ext cx="140589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rgbClr val="FF0000"/>
                </a:solidFill>
                <a:latin typeface="MS PGothic"/>
                <a:ea typeface="MS PGothic"/>
                <a:cs typeface="MS PGothic"/>
                <a:sym typeface="MS PGothic"/>
              </a:rPr>
              <a:t>量子計算結果出力</a:t>
            </a:r>
            <a:endParaRPr/>
          </a:p>
        </p:txBody>
      </p:sp>
      <p:cxnSp>
        <p:nvCxnSpPr>
          <p:cNvPr id="208" name="Google Shape;208;p6"/>
          <p:cNvCxnSpPr/>
          <p:nvPr/>
        </p:nvCxnSpPr>
        <p:spPr>
          <a:xfrm>
            <a:off x="1303117" y="4144743"/>
            <a:ext cx="1142662" cy="0"/>
          </a:xfrm>
          <a:prstGeom prst="straightConnector1">
            <a:avLst/>
          </a:prstGeom>
          <a:noFill/>
          <a:ln cap="flat" cmpd="sng" w="38100">
            <a:solidFill>
              <a:srgbClr val="414175"/>
            </a:solidFill>
            <a:prstDash val="solid"/>
            <a:miter lim="800000"/>
            <a:headEnd len="sm" w="sm" type="none"/>
            <a:tailEnd len="med" w="med" type="triangle"/>
          </a:ln>
        </p:spPr>
      </p:cxnSp>
      <p:sp>
        <p:nvSpPr>
          <p:cNvPr id="209" name="Google Shape;209;p6"/>
          <p:cNvSpPr txBox="1"/>
          <p:nvPr/>
        </p:nvSpPr>
        <p:spPr>
          <a:xfrm>
            <a:off x="1234367" y="4498885"/>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Cloudでの処理</a:t>
            </a:r>
            <a:endParaRPr/>
          </a:p>
        </p:txBody>
      </p:sp>
      <p:cxnSp>
        <p:nvCxnSpPr>
          <p:cNvPr id="210" name="Google Shape;210;p6"/>
          <p:cNvCxnSpPr/>
          <p:nvPr/>
        </p:nvCxnSpPr>
        <p:spPr>
          <a:xfrm>
            <a:off x="1303116" y="5001917"/>
            <a:ext cx="1142662" cy="0"/>
          </a:xfrm>
          <a:prstGeom prst="straightConnector1">
            <a:avLst/>
          </a:prstGeom>
          <a:noFill/>
          <a:ln cap="flat" cmpd="sng" w="38100">
            <a:solidFill>
              <a:schemeClr val="accent2"/>
            </a:solidFill>
            <a:prstDash val="solid"/>
            <a:miter lim="800000"/>
            <a:headEnd len="sm" w="sm" type="none"/>
            <a:tailEnd len="med" w="med" type="triangle"/>
          </a:ln>
        </p:spPr>
      </p:cxnSp>
      <p:pic>
        <p:nvPicPr>
          <p:cNvPr descr="Atom with solid fill" id="211" name="Google Shape;211;p6"/>
          <p:cNvPicPr preferRelativeResize="0"/>
          <p:nvPr/>
        </p:nvPicPr>
        <p:blipFill rotWithShape="1">
          <a:blip r:embed="rId6">
            <a:alphaModFix/>
          </a:blip>
          <a:srcRect b="0" l="0" r="0" t="0"/>
          <a:stretch/>
        </p:blipFill>
        <p:spPr>
          <a:xfrm>
            <a:off x="6926484" y="4312974"/>
            <a:ext cx="914400" cy="914400"/>
          </a:xfrm>
          <a:prstGeom prst="rect">
            <a:avLst/>
          </a:prstGeom>
          <a:noFill/>
          <a:ln>
            <a:noFill/>
          </a:ln>
        </p:spPr>
      </p:pic>
      <p:sp>
        <p:nvSpPr>
          <p:cNvPr id="212" name="Google Shape;212;p6"/>
          <p:cNvSpPr txBox="1"/>
          <p:nvPr/>
        </p:nvSpPr>
        <p:spPr>
          <a:xfrm>
            <a:off x="359954" y="5675582"/>
            <a:ext cx="854421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chemeClr val="dk1"/>
                </a:solidFill>
                <a:latin typeface="MS PGothic"/>
                <a:ea typeface="MS PGothic"/>
                <a:cs typeface="MS PGothic"/>
                <a:sym typeface="MS PGothic"/>
              </a:rPr>
              <a:t>手元の量子コンピュータというのは基本的には存在しないので、基本はクラウドのサーバ上で動かす。</a:t>
            </a:r>
            <a:endParaRPr sz="14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400">
                <a:solidFill>
                  <a:schemeClr val="dk1"/>
                </a:solidFill>
                <a:latin typeface="MS PGothic"/>
                <a:ea typeface="MS PGothic"/>
                <a:cs typeface="MS PGothic"/>
                <a:sym typeface="MS PGothic"/>
              </a:rPr>
              <a:t>量子計算の部分のみを量子コンピュータに任せるので、イメージとしてはGPUに近い。</a:t>
            </a:r>
            <a:endParaRPr sz="1400">
              <a:solidFill>
                <a:schemeClr val="dk1"/>
              </a:solidFill>
              <a:latin typeface="MS PGothic"/>
              <a:ea typeface="MS PGothic"/>
              <a:cs typeface="MS PGothic"/>
              <a:sym typeface="MS P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7"/>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219" name="Google Shape;219;p7"/>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220" name="Google Shape;220;p7"/>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21" name="Google Shape;221;p7"/>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400"/>
              <a:buFont typeface="MS PGothic"/>
              <a:buNone/>
            </a:pPr>
            <a:r>
              <a:rPr lang="ja-JP" sz="2300">
                <a:solidFill>
                  <a:srgbClr val="000000"/>
                </a:solidFill>
                <a:latin typeface="MS PGothic"/>
                <a:ea typeface="MS PGothic"/>
                <a:cs typeface="MS PGothic"/>
                <a:sym typeface="MS PGothic"/>
              </a:rPr>
              <a:t>どのような量子コンピュータを使うことができるか見てみよう。</a:t>
            </a:r>
            <a:endParaRPr sz="2300">
              <a:latin typeface="MS PGothic"/>
              <a:ea typeface="MS PGothic"/>
              <a:cs typeface="MS PGothic"/>
              <a:sym typeface="MS PGothic"/>
            </a:endParaRPr>
          </a:p>
        </p:txBody>
      </p:sp>
      <p:sp>
        <p:nvSpPr>
          <p:cNvPr id="222" name="Google Shape;222;p7"/>
          <p:cNvSpPr txBox="1"/>
          <p:nvPr/>
        </p:nvSpPr>
        <p:spPr>
          <a:xfrm>
            <a:off x="361950" y="5588311"/>
            <a:ext cx="848215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MS PGothic"/>
                <a:ea typeface="MS PGothic"/>
                <a:cs typeface="MS PGothic"/>
                <a:sym typeface="MS PGothic"/>
              </a:rPr>
              <a:t>これらの量子コンピュータは基本クラウドを経由して利用を行う。</a:t>
            </a:r>
            <a:endParaRPr sz="18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800">
                <a:solidFill>
                  <a:schemeClr val="dk1"/>
                </a:solidFill>
                <a:latin typeface="MS PGothic"/>
                <a:ea typeface="MS PGothic"/>
                <a:cs typeface="MS PGothic"/>
                <a:sym typeface="MS PGothic"/>
              </a:rPr>
              <a:t>色々な会社が量子コンピュータをクラウド上で動かせるようにサービスを提供している。</a:t>
            </a:r>
            <a:endParaRPr sz="1800">
              <a:solidFill>
                <a:schemeClr val="dk1"/>
              </a:solidFill>
              <a:latin typeface="MS PGothic"/>
              <a:ea typeface="MS PGothic"/>
              <a:cs typeface="MS PGothic"/>
              <a:sym typeface="MS PGothic"/>
            </a:endParaRPr>
          </a:p>
        </p:txBody>
      </p:sp>
      <p:sp>
        <p:nvSpPr>
          <p:cNvPr id="223" name="Google Shape;223;p7"/>
          <p:cNvSpPr txBox="1"/>
          <p:nvPr/>
        </p:nvSpPr>
        <p:spPr>
          <a:xfrm>
            <a:off x="299891" y="871459"/>
            <a:ext cx="85442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MS PGothic"/>
                <a:ea typeface="MS PGothic"/>
                <a:cs typeface="MS PGothic"/>
                <a:sym typeface="MS PGothic"/>
              </a:rPr>
              <a:t>量子コンピュータの方式は2種類存在する。</a:t>
            </a:r>
            <a:endParaRPr sz="1800">
              <a:solidFill>
                <a:schemeClr val="dk1"/>
              </a:solidFill>
              <a:latin typeface="MS PGothic"/>
              <a:ea typeface="MS PGothic"/>
              <a:cs typeface="MS PGothic"/>
              <a:sym typeface="MS PGothic"/>
            </a:endParaRPr>
          </a:p>
        </p:txBody>
      </p:sp>
      <p:graphicFrame>
        <p:nvGraphicFramePr>
          <p:cNvPr id="224" name="Google Shape;224;p7"/>
          <p:cNvGraphicFramePr/>
          <p:nvPr/>
        </p:nvGraphicFramePr>
        <p:xfrm>
          <a:off x="361950" y="1347000"/>
          <a:ext cx="3000000" cy="3000000"/>
        </p:xfrm>
        <a:graphic>
          <a:graphicData uri="http://schemas.openxmlformats.org/drawingml/2006/table">
            <a:tbl>
              <a:tblPr bandRow="1" firstRow="1">
                <a:noFill/>
                <a:tableStyleId>{B949F881-63E5-4215-BAB3-4A3CF269629C}</a:tableStyleId>
              </a:tblPr>
              <a:tblGrid>
                <a:gridCol w="4241075"/>
                <a:gridCol w="4241075"/>
              </a:tblGrid>
              <a:tr h="370850">
                <a:tc>
                  <a:txBody>
                    <a:bodyPr/>
                    <a:lstStyle/>
                    <a:p>
                      <a:pPr indent="0" lvl="0" marL="0" marR="0" rtl="0" algn="ctr">
                        <a:spcBef>
                          <a:spcPts val="0"/>
                        </a:spcBef>
                        <a:spcAft>
                          <a:spcPts val="0"/>
                        </a:spcAft>
                        <a:buNone/>
                      </a:pPr>
                      <a:r>
                        <a:rPr lang="ja-JP" sz="1800" u="none" cap="none" strike="noStrike">
                          <a:latin typeface="MS PGothic"/>
                          <a:ea typeface="MS PGothic"/>
                          <a:cs typeface="MS PGothic"/>
                          <a:sym typeface="MS PGothic"/>
                        </a:rPr>
                        <a:t>量子アニーリング方式</a:t>
                      </a:r>
                      <a:endParaRPr/>
                    </a:p>
                  </a:txBody>
                  <a:tcPr marT="45725" marB="45725" marR="91450" marL="91450">
                    <a:solidFill>
                      <a:srgbClr val="414175"/>
                    </a:solidFill>
                  </a:tcPr>
                </a:tc>
                <a:tc>
                  <a:txBody>
                    <a:bodyPr/>
                    <a:lstStyle/>
                    <a:p>
                      <a:pPr indent="0" lvl="0" marL="0" marR="0" rtl="0" algn="ctr">
                        <a:spcBef>
                          <a:spcPts val="0"/>
                        </a:spcBef>
                        <a:spcAft>
                          <a:spcPts val="0"/>
                        </a:spcAft>
                        <a:buNone/>
                      </a:pPr>
                      <a:r>
                        <a:rPr lang="ja-JP" sz="1800" u="none" cap="none" strike="noStrike">
                          <a:latin typeface="MS PGothic"/>
                          <a:ea typeface="MS PGothic"/>
                          <a:cs typeface="MS PGothic"/>
                          <a:sym typeface="MS PGothic"/>
                        </a:rPr>
                        <a:t>量子ゲート方式</a:t>
                      </a:r>
                      <a:endParaRPr/>
                    </a:p>
                  </a:txBody>
                  <a:tcPr marT="45725" marB="45725" marR="91450" marL="91450">
                    <a:solidFill>
                      <a:srgbClr val="414175"/>
                    </a:solidFill>
                  </a:tcPr>
                </a:tc>
              </a:tr>
              <a:tr h="2575550">
                <a:tc>
                  <a:txBody>
                    <a:bodyPr/>
                    <a:lstStyle/>
                    <a:p>
                      <a:pPr indent="0" lvl="0" marL="0" marR="0" rtl="0" algn="ctr">
                        <a:spcBef>
                          <a:spcPts val="0"/>
                        </a:spcBef>
                        <a:spcAft>
                          <a:spcPts val="0"/>
                        </a:spcAft>
                        <a:buNone/>
                      </a:pPr>
                      <a:r>
                        <a:t/>
                      </a:r>
                      <a:endParaRPr sz="1800" u="none" cap="none" strike="noStrike">
                        <a:latin typeface="MS PGothic"/>
                        <a:ea typeface="MS PGothic"/>
                        <a:cs typeface="MS PGothic"/>
                        <a:sym typeface="MS PGothic"/>
                      </a:endParaRPr>
                    </a:p>
                  </a:txBody>
                  <a:tcPr marT="45725" marB="45725" marR="91450" marL="91450"/>
                </a:tc>
                <a:tc>
                  <a:txBody>
                    <a:bodyPr/>
                    <a:lstStyle/>
                    <a:p>
                      <a:pPr indent="0" lvl="0" marL="0" marR="0" rtl="0" algn="ctr">
                        <a:spcBef>
                          <a:spcPts val="0"/>
                        </a:spcBef>
                        <a:spcAft>
                          <a:spcPts val="0"/>
                        </a:spcAft>
                        <a:buNone/>
                      </a:pPr>
                      <a:r>
                        <a:t/>
                      </a:r>
                      <a:endParaRPr sz="1800" u="none" cap="none" strike="noStrike">
                        <a:latin typeface="MS PGothic"/>
                        <a:ea typeface="MS PGothic"/>
                        <a:cs typeface="MS PGothic"/>
                        <a:sym typeface="MS PGothic"/>
                      </a:endParaRPr>
                    </a:p>
                  </a:txBody>
                  <a:tcPr marT="45725" marB="45725" marR="91450" marL="91450"/>
                </a:tc>
              </a:tr>
              <a:tr h="370850">
                <a:tc>
                  <a:txBody>
                    <a:bodyPr/>
                    <a:lstStyle/>
                    <a:p>
                      <a:pPr indent="0" lvl="0" marL="0" marR="0" rtl="0" algn="l">
                        <a:spcBef>
                          <a:spcPts val="0"/>
                        </a:spcBef>
                        <a:spcAft>
                          <a:spcPts val="0"/>
                        </a:spcAft>
                        <a:buNone/>
                      </a:pPr>
                      <a:r>
                        <a:rPr lang="ja-JP" sz="1800" u="none" cap="none" strike="noStrike">
                          <a:latin typeface="MS PGothic"/>
                          <a:ea typeface="MS PGothic"/>
                          <a:cs typeface="MS PGothic"/>
                          <a:sym typeface="MS PGothic"/>
                        </a:rPr>
                        <a:t>組み合わせ最適化問題に特化した</a:t>
                      </a:r>
                      <a:endParaRPr/>
                    </a:p>
                    <a:p>
                      <a:pPr indent="0" lvl="0" marL="0" marR="0" rtl="0" algn="l">
                        <a:spcBef>
                          <a:spcPts val="0"/>
                        </a:spcBef>
                        <a:spcAft>
                          <a:spcPts val="0"/>
                        </a:spcAft>
                        <a:buNone/>
                      </a:pPr>
                      <a:r>
                        <a:rPr lang="ja-JP" sz="1800" u="none" cap="none" strike="noStrike">
                          <a:latin typeface="MS PGothic"/>
                          <a:ea typeface="MS PGothic"/>
                          <a:cs typeface="MS PGothic"/>
                          <a:sym typeface="MS PGothic"/>
                        </a:rPr>
                        <a:t>量子コンピュータ</a:t>
                      </a:r>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800"/>
                        <a:buFont typeface="MS PGothic"/>
                        <a:buNone/>
                      </a:pPr>
                      <a:r>
                        <a:rPr lang="ja-JP" sz="1800" u="none" cap="none" strike="noStrike">
                          <a:latin typeface="MS PGothic"/>
                          <a:ea typeface="MS PGothic"/>
                          <a:cs typeface="MS PGothic"/>
                          <a:sym typeface="MS PGothic"/>
                        </a:rPr>
                        <a:t>一般的に量子コンピュータというとこちらを表す。超電導回路や半導体量子ドットや光、イオン、冷却原子（中性原子）など、様々な実現手法が提案されている。</a:t>
                      </a:r>
                      <a:endParaRPr sz="1800" u="none" cap="none" strike="noStrike">
                        <a:latin typeface="MS PGothic"/>
                        <a:ea typeface="MS PGothic"/>
                        <a:cs typeface="MS PGothic"/>
                        <a:sym typeface="MS PGothic"/>
                      </a:endParaRPr>
                    </a:p>
                  </a:txBody>
                  <a:tcPr marT="45725" marB="45725" marR="91450" marL="91450" anchor="ctr"/>
                </a:tc>
              </a:tr>
            </a:tbl>
          </a:graphicData>
        </a:graphic>
      </p:graphicFrame>
      <p:pic>
        <p:nvPicPr>
          <p:cNvPr id="225" name="Google Shape;225;p7"/>
          <p:cNvPicPr preferRelativeResize="0"/>
          <p:nvPr/>
        </p:nvPicPr>
        <p:blipFill rotWithShape="1">
          <a:blip r:embed="rId3">
            <a:alphaModFix/>
          </a:blip>
          <a:srcRect b="0" l="0" r="0" t="0"/>
          <a:stretch/>
        </p:blipFill>
        <p:spPr>
          <a:xfrm>
            <a:off x="5596031" y="2067677"/>
            <a:ext cx="3154734" cy="2104251"/>
          </a:xfrm>
          <a:prstGeom prst="rect">
            <a:avLst/>
          </a:prstGeom>
          <a:noFill/>
          <a:ln>
            <a:noFill/>
          </a:ln>
        </p:spPr>
      </p:pic>
      <p:pic>
        <p:nvPicPr>
          <p:cNvPr id="226" name="Google Shape;226;p7"/>
          <p:cNvPicPr preferRelativeResize="0"/>
          <p:nvPr/>
        </p:nvPicPr>
        <p:blipFill rotWithShape="1">
          <a:blip r:embed="rId4">
            <a:alphaModFix/>
          </a:blip>
          <a:srcRect b="0" l="0" r="0" t="0"/>
          <a:stretch/>
        </p:blipFill>
        <p:spPr>
          <a:xfrm>
            <a:off x="911026" y="1950852"/>
            <a:ext cx="2027263" cy="2337900"/>
          </a:xfrm>
          <a:prstGeom prst="rect">
            <a:avLst/>
          </a:prstGeom>
          <a:noFill/>
          <a:ln>
            <a:noFill/>
          </a:ln>
        </p:spPr>
      </p:pic>
      <p:sp>
        <p:nvSpPr>
          <p:cNvPr id="227" name="Google Shape;227;p7"/>
          <p:cNvSpPr txBox="1"/>
          <p:nvPr/>
        </p:nvSpPr>
        <p:spPr>
          <a:xfrm>
            <a:off x="3006998" y="4011753"/>
            <a:ext cx="149295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D-Wave Syatems社</a:t>
            </a:r>
            <a:endParaRPr/>
          </a:p>
        </p:txBody>
      </p:sp>
      <p:sp>
        <p:nvSpPr>
          <p:cNvPr id="228" name="Google Shape;228;p7"/>
          <p:cNvSpPr txBox="1"/>
          <p:nvPr/>
        </p:nvSpPr>
        <p:spPr>
          <a:xfrm>
            <a:off x="4499956" y="3999152"/>
            <a:ext cx="128016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1200">
                <a:solidFill>
                  <a:schemeClr val="dk1"/>
                </a:solidFill>
                <a:latin typeface="MS PGothic"/>
                <a:ea typeface="MS PGothic"/>
                <a:cs typeface="MS PGothic"/>
                <a:sym typeface="MS PGothic"/>
              </a:rPr>
              <a:t>IBM社</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8"/>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235" name="Google Shape;235;p8"/>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236" name="Google Shape;236;p8"/>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37" name="Google Shape;237;p8"/>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400"/>
              <a:buFont typeface="MS PGothic"/>
              <a:buNone/>
            </a:pPr>
            <a:r>
              <a:rPr lang="ja-JP" sz="2300">
                <a:solidFill>
                  <a:srgbClr val="000000"/>
                </a:solidFill>
                <a:latin typeface="MS PGothic"/>
                <a:ea typeface="MS PGothic"/>
                <a:cs typeface="MS PGothic"/>
                <a:sym typeface="MS PGothic"/>
              </a:rPr>
              <a:t>どのような量子コンピュータを使うことができるか見てみよう。</a:t>
            </a:r>
            <a:endParaRPr sz="2300">
              <a:latin typeface="MS PGothic"/>
              <a:ea typeface="MS PGothic"/>
              <a:cs typeface="MS PGothic"/>
              <a:sym typeface="MS PGothic"/>
            </a:endParaRPr>
          </a:p>
        </p:txBody>
      </p:sp>
      <p:sp>
        <p:nvSpPr>
          <p:cNvPr id="238" name="Google Shape;238;p8"/>
          <p:cNvSpPr txBox="1"/>
          <p:nvPr/>
        </p:nvSpPr>
        <p:spPr>
          <a:xfrm>
            <a:off x="299891" y="867012"/>
            <a:ext cx="854421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誰でも使えるクラウドサービスをここでは紹介する。</a:t>
            </a:r>
            <a:endParaRPr sz="1600">
              <a:solidFill>
                <a:schemeClr val="dk1"/>
              </a:solidFill>
              <a:latin typeface="MS PGothic"/>
              <a:ea typeface="MS PGothic"/>
              <a:cs typeface="MS PGothic"/>
              <a:sym typeface="MS PGothic"/>
            </a:endParaRPr>
          </a:p>
        </p:txBody>
      </p:sp>
      <p:sp>
        <p:nvSpPr>
          <p:cNvPr id="239" name="Google Shape;239;p8"/>
          <p:cNvSpPr txBox="1"/>
          <p:nvPr/>
        </p:nvSpPr>
        <p:spPr>
          <a:xfrm>
            <a:off x="299891" y="1276986"/>
            <a:ext cx="8544217" cy="51706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【量子アニーリング】</a:t>
            </a:r>
            <a:endParaRPr/>
          </a:p>
          <a:p>
            <a:pPr indent="0" lvl="0" marL="0" marR="0" rtl="0" algn="l">
              <a:spcBef>
                <a:spcPts val="0"/>
              </a:spcBef>
              <a:spcAft>
                <a:spcPts val="0"/>
              </a:spcAft>
              <a:buNone/>
            </a:pPr>
            <a:r>
              <a:rPr lang="ja-JP" sz="1600">
                <a:solidFill>
                  <a:srgbClr val="FF0000"/>
                </a:solidFill>
                <a:latin typeface="MS PGothic"/>
                <a:ea typeface="MS PGothic"/>
                <a:cs typeface="MS PGothic"/>
                <a:sym typeface="MS PGothic"/>
              </a:rPr>
              <a:t>・D-Wave Leap</a:t>
            </a:r>
            <a:endParaRPr/>
          </a:p>
          <a:p>
            <a:pPr indent="0" lvl="0" marL="0" marR="0" rtl="0" algn="l">
              <a:spcBef>
                <a:spcPts val="0"/>
              </a:spcBef>
              <a:spcAft>
                <a:spcPts val="0"/>
              </a:spcAft>
              <a:buNone/>
            </a:pPr>
            <a:r>
              <a:rPr lang="ja-JP" sz="1600" u="sng">
                <a:solidFill>
                  <a:schemeClr val="dk1"/>
                </a:solidFill>
                <a:latin typeface="MS PGothic"/>
                <a:ea typeface="MS PGothic"/>
                <a:cs typeface="MS PGothic"/>
                <a:sym typeface="MS PGothic"/>
                <a:hlinkClick r:id="rId3">
                  <a:extLst>
                    <a:ext uri="{A12FA001-AC4F-418D-AE19-62706E023703}">
                      <ahyp:hlinkClr val="tx"/>
                    </a:ext>
                  </a:extLst>
                </a:hlinkClick>
              </a:rPr>
              <a:t>https://cloud.dwavesys.com/leap/login?next=/leap</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【量子ゲート】</a:t>
            </a:r>
            <a:endParaRPr/>
          </a:p>
          <a:p>
            <a:pPr indent="0" lvl="0" marL="0" marR="0" rtl="0" algn="l">
              <a:spcBef>
                <a:spcPts val="0"/>
              </a:spcBef>
              <a:spcAft>
                <a:spcPts val="0"/>
              </a:spcAft>
              <a:buNone/>
            </a:pPr>
            <a:r>
              <a:rPr lang="ja-JP" sz="1600">
                <a:solidFill>
                  <a:srgbClr val="FF0000"/>
                </a:solidFill>
                <a:latin typeface="MS PGothic"/>
                <a:ea typeface="MS PGothic"/>
                <a:cs typeface="MS PGothic"/>
                <a:sym typeface="MS PGothic"/>
              </a:rPr>
              <a:t>・IBM Quantum Platform</a:t>
            </a:r>
            <a:endParaRPr/>
          </a:p>
          <a:p>
            <a:pPr indent="0" lvl="0" marL="0" marR="0" rtl="0" algn="l">
              <a:spcBef>
                <a:spcPts val="0"/>
              </a:spcBef>
              <a:spcAft>
                <a:spcPts val="0"/>
              </a:spcAft>
              <a:buNone/>
            </a:pPr>
            <a:r>
              <a:rPr lang="ja-JP" sz="1600" u="sng">
                <a:solidFill>
                  <a:schemeClr val="dk1"/>
                </a:solidFill>
                <a:latin typeface="MS PGothic"/>
                <a:ea typeface="MS PGothic"/>
                <a:cs typeface="MS PGothic"/>
                <a:sym typeface="MS PGothic"/>
                <a:hlinkClick r:id="rId4">
                  <a:extLst>
                    <a:ext uri="{A12FA001-AC4F-418D-AE19-62706E023703}">
                      <ahyp:hlinkClr val="tx"/>
                    </a:ext>
                  </a:extLst>
                </a:hlinkClick>
              </a:rPr>
              <a:t>https://quantum.ibm.com/</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・Amazon Bracket</a:t>
            </a:r>
            <a:endParaRPr/>
          </a:p>
          <a:p>
            <a:pPr indent="0" lvl="0" marL="0" marR="0" rtl="0" algn="l">
              <a:spcBef>
                <a:spcPts val="0"/>
              </a:spcBef>
              <a:spcAft>
                <a:spcPts val="0"/>
              </a:spcAft>
              <a:buNone/>
            </a:pPr>
            <a:r>
              <a:rPr lang="ja-JP" sz="1600" u="sng">
                <a:solidFill>
                  <a:schemeClr val="dk1"/>
                </a:solidFill>
                <a:latin typeface="MS PGothic"/>
                <a:ea typeface="MS PGothic"/>
                <a:cs typeface="MS PGothic"/>
                <a:sym typeface="MS PGothic"/>
                <a:hlinkClick r:id="rId5">
                  <a:extLst>
                    <a:ext uri="{A12FA001-AC4F-418D-AE19-62706E023703}">
                      <ahyp:hlinkClr val="tx"/>
                    </a:ext>
                  </a:extLst>
                </a:hlinkClick>
              </a:rPr>
              <a:t>https://aws.amazon.com/jp/braket/</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・Azure Quantum</a:t>
            </a:r>
            <a:endParaRPr/>
          </a:p>
          <a:p>
            <a:pPr indent="0" lvl="0" marL="0" marR="0" rtl="0" algn="l">
              <a:spcBef>
                <a:spcPts val="0"/>
              </a:spcBef>
              <a:spcAft>
                <a:spcPts val="0"/>
              </a:spcAft>
              <a:buNone/>
            </a:pPr>
            <a:r>
              <a:rPr lang="ja-JP" sz="1600" u="sng">
                <a:solidFill>
                  <a:schemeClr val="dk1"/>
                </a:solidFill>
                <a:latin typeface="MS PGothic"/>
                <a:ea typeface="MS PGothic"/>
                <a:cs typeface="MS PGothic"/>
                <a:sym typeface="MS PGothic"/>
                <a:hlinkClick r:id="rId6">
                  <a:extLst>
                    <a:ext uri="{A12FA001-AC4F-418D-AE19-62706E023703}">
                      <ahyp:hlinkClr val="tx"/>
                    </a:ext>
                  </a:extLst>
                </a:hlinkClick>
              </a:rPr>
              <a:t>https://azure.microsoft.com/ja-jp/products/quantum</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・Google Cloud Platform</a:t>
            </a:r>
            <a:endParaRPr/>
          </a:p>
          <a:p>
            <a:pPr indent="0" lvl="0" marL="0" marR="0" rtl="0" algn="l">
              <a:spcBef>
                <a:spcPts val="0"/>
              </a:spcBef>
              <a:spcAft>
                <a:spcPts val="0"/>
              </a:spcAft>
              <a:buNone/>
            </a:pPr>
            <a:r>
              <a:rPr lang="ja-JP" sz="1600" u="sng">
                <a:solidFill>
                  <a:schemeClr val="dk1"/>
                </a:solidFill>
                <a:latin typeface="MS PGothic"/>
                <a:ea typeface="MS PGothic"/>
                <a:cs typeface="MS PGothic"/>
                <a:sym typeface="MS PGothic"/>
                <a:hlinkClick r:id="rId7">
                  <a:extLst>
                    <a:ext uri="{A12FA001-AC4F-418D-AE19-62706E023703}">
                      <ahyp:hlinkClr val="tx"/>
                    </a:ext>
                  </a:extLst>
                </a:hlinkClick>
              </a:rPr>
              <a:t>https://console.cloud.google.com/?hl=ja</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【擬似量子アニーリング】</a:t>
            </a:r>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・Fixstars Amplify</a:t>
            </a:r>
            <a:endParaRPr/>
          </a:p>
          <a:p>
            <a:pPr indent="0" lvl="0" marL="0" marR="0" rtl="0" algn="l">
              <a:spcBef>
                <a:spcPts val="0"/>
              </a:spcBef>
              <a:spcAft>
                <a:spcPts val="0"/>
              </a:spcAft>
              <a:buNone/>
            </a:pPr>
            <a:r>
              <a:rPr lang="ja-JP" sz="1600" u="sng">
                <a:solidFill>
                  <a:schemeClr val="dk1"/>
                </a:solidFill>
                <a:latin typeface="MS PGothic"/>
                <a:ea typeface="MS PGothic"/>
                <a:cs typeface="MS PGothic"/>
                <a:sym typeface="MS PGothic"/>
                <a:hlinkClick r:id="rId8">
                  <a:extLst>
                    <a:ext uri="{A12FA001-AC4F-418D-AE19-62706E023703}">
                      <ahyp:hlinkClr val="tx"/>
                    </a:ext>
                  </a:extLst>
                </a:hlinkClick>
              </a:rPr>
              <a:t>https://amplify.fixstars.com/en/</a:t>
            </a:r>
            <a:endParaRPr sz="1600">
              <a:solidFill>
                <a:schemeClr val="dk1"/>
              </a:solidFill>
              <a:latin typeface="MS PGothic"/>
              <a:ea typeface="MS PGothic"/>
              <a:cs typeface="MS PGothic"/>
              <a:sym typeface="MS PGothic"/>
            </a:endParaRPr>
          </a:p>
        </p:txBody>
      </p:sp>
      <p:pic>
        <p:nvPicPr>
          <p:cNvPr id="240" name="Google Shape;240;p8"/>
          <p:cNvPicPr preferRelativeResize="0"/>
          <p:nvPr/>
        </p:nvPicPr>
        <p:blipFill rotWithShape="1">
          <a:blip r:embed="rId9">
            <a:alphaModFix/>
          </a:blip>
          <a:srcRect b="0" l="0" r="0" t="0"/>
          <a:stretch/>
        </p:blipFill>
        <p:spPr>
          <a:xfrm>
            <a:off x="6027693" y="1150484"/>
            <a:ext cx="2637825" cy="1496106"/>
          </a:xfrm>
          <a:prstGeom prst="rect">
            <a:avLst/>
          </a:prstGeom>
          <a:noFill/>
          <a:ln>
            <a:noFill/>
          </a:ln>
        </p:spPr>
      </p:pic>
      <p:pic>
        <p:nvPicPr>
          <p:cNvPr id="241" name="Google Shape;241;p8"/>
          <p:cNvPicPr preferRelativeResize="0"/>
          <p:nvPr/>
        </p:nvPicPr>
        <p:blipFill rotWithShape="1">
          <a:blip r:embed="rId10">
            <a:alphaModFix/>
          </a:blip>
          <a:srcRect b="0" l="0" r="0" t="0"/>
          <a:stretch/>
        </p:blipFill>
        <p:spPr>
          <a:xfrm>
            <a:off x="4195480" y="2349664"/>
            <a:ext cx="3151126" cy="1787237"/>
          </a:xfrm>
          <a:prstGeom prst="rect">
            <a:avLst/>
          </a:prstGeom>
          <a:noFill/>
          <a:ln>
            <a:noFill/>
          </a:ln>
        </p:spPr>
      </p:pic>
      <p:pic>
        <p:nvPicPr>
          <p:cNvPr id="242" name="Google Shape;242;p8"/>
          <p:cNvPicPr preferRelativeResize="0"/>
          <p:nvPr/>
        </p:nvPicPr>
        <p:blipFill rotWithShape="1">
          <a:blip r:embed="rId11">
            <a:alphaModFix/>
          </a:blip>
          <a:srcRect b="26444" l="0" r="0" t="0"/>
          <a:stretch/>
        </p:blipFill>
        <p:spPr>
          <a:xfrm>
            <a:off x="5315984" y="3257948"/>
            <a:ext cx="3529830" cy="1472611"/>
          </a:xfrm>
          <a:prstGeom prst="rect">
            <a:avLst/>
          </a:prstGeom>
          <a:noFill/>
          <a:ln>
            <a:noFill/>
          </a:ln>
        </p:spPr>
      </p:pic>
      <p:pic>
        <p:nvPicPr>
          <p:cNvPr id="243" name="Google Shape;243;p8"/>
          <p:cNvPicPr preferRelativeResize="0"/>
          <p:nvPr/>
        </p:nvPicPr>
        <p:blipFill rotWithShape="1">
          <a:blip r:embed="rId12">
            <a:alphaModFix/>
          </a:blip>
          <a:srcRect b="0" l="0" r="0" t="0"/>
          <a:stretch/>
        </p:blipFill>
        <p:spPr>
          <a:xfrm>
            <a:off x="5901931" y="4631991"/>
            <a:ext cx="2964410" cy="16793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9"/>
          <p:cNvSpPr txBox="1"/>
          <p:nvPr>
            <p:ph idx="10" type="dt"/>
          </p:nvPr>
        </p:nvSpPr>
        <p:spPr>
          <a:xfrm>
            <a:off x="6286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11/20/24</a:t>
            </a:r>
            <a:endParaRPr b="0" i="0" sz="1200" u="none" cap="none" strike="noStrike">
              <a:solidFill>
                <a:srgbClr val="888888"/>
              </a:solidFill>
              <a:latin typeface="Calibri"/>
              <a:ea typeface="Calibri"/>
              <a:cs typeface="Calibri"/>
              <a:sym typeface="Calibri"/>
            </a:endParaRPr>
          </a:p>
        </p:txBody>
      </p:sp>
      <p:sp>
        <p:nvSpPr>
          <p:cNvPr id="250" name="Google Shape;250;p9"/>
          <p:cNvSpPr txBox="1"/>
          <p:nvPr>
            <p:ph idx="11" type="ftr"/>
          </p:nvPr>
        </p:nvSpPr>
        <p:spPr>
          <a:xfrm>
            <a:off x="3028950" y="6447632"/>
            <a:ext cx="30861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ja-JP" sz="1200" u="none" cap="none" strike="noStrike">
                <a:solidFill>
                  <a:srgbClr val="888888"/>
                </a:solidFill>
                <a:latin typeface="Calibri"/>
                <a:ea typeface="Calibri"/>
                <a:cs typeface="Calibri"/>
                <a:sym typeface="Calibri"/>
              </a:rPr>
              <a:t>© DEVEL Co., Ltd. All Rights Reserved.</a:t>
            </a:r>
            <a:endParaRPr b="0" i="0" sz="1200" u="none" cap="none" strike="noStrike">
              <a:solidFill>
                <a:srgbClr val="888888"/>
              </a:solidFill>
              <a:latin typeface="Calibri"/>
              <a:ea typeface="Calibri"/>
              <a:cs typeface="Calibri"/>
              <a:sym typeface="Calibri"/>
            </a:endParaRPr>
          </a:p>
        </p:txBody>
      </p:sp>
      <p:sp>
        <p:nvSpPr>
          <p:cNvPr id="251" name="Google Shape;251;p9"/>
          <p:cNvSpPr txBox="1"/>
          <p:nvPr>
            <p:ph idx="12" type="sldNum"/>
          </p:nvPr>
        </p:nvSpPr>
        <p:spPr>
          <a:xfrm>
            <a:off x="6457950" y="6447632"/>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ja-JP"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252" name="Google Shape;252;p9"/>
          <p:cNvSpPr txBox="1"/>
          <p:nvPr>
            <p:ph type="title"/>
          </p:nvPr>
        </p:nvSpPr>
        <p:spPr>
          <a:xfrm>
            <a:off x="0" y="136524"/>
            <a:ext cx="7886700" cy="4576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2400"/>
              <a:buFont typeface="MS PGothic"/>
              <a:buNone/>
            </a:pPr>
            <a:r>
              <a:rPr lang="ja-JP" sz="2300">
                <a:solidFill>
                  <a:srgbClr val="000000"/>
                </a:solidFill>
                <a:latin typeface="MS PGothic"/>
                <a:ea typeface="MS PGothic"/>
                <a:cs typeface="MS PGothic"/>
                <a:sym typeface="MS PGothic"/>
              </a:rPr>
              <a:t>プログラミングで量子コンピュータを動かす方法を理解しよう。</a:t>
            </a:r>
            <a:endParaRPr sz="2300">
              <a:latin typeface="MS PGothic"/>
              <a:ea typeface="MS PGothic"/>
              <a:cs typeface="MS PGothic"/>
              <a:sym typeface="MS PGothic"/>
            </a:endParaRPr>
          </a:p>
        </p:txBody>
      </p:sp>
      <p:sp>
        <p:nvSpPr>
          <p:cNvPr id="253" name="Google Shape;253;p9"/>
          <p:cNvSpPr txBox="1"/>
          <p:nvPr/>
        </p:nvSpPr>
        <p:spPr>
          <a:xfrm>
            <a:off x="299891" y="889430"/>
            <a:ext cx="854421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手元のPCもしくは使用しているサーバ上で実行するプログラムはどのようなもの？？</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【プログラミング言語】</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量子コンピュータを動かすためのプログラミング言語は主に以下のものが存在する。</a:t>
            </a:r>
            <a:endParaRPr sz="1600">
              <a:solidFill>
                <a:schemeClr val="dk1"/>
              </a:solidFill>
              <a:latin typeface="MS PGothic"/>
              <a:ea typeface="MS PGothic"/>
              <a:cs typeface="MS PGothic"/>
              <a:sym typeface="MS PGothic"/>
            </a:endParaRPr>
          </a:p>
        </p:txBody>
      </p:sp>
      <p:grpSp>
        <p:nvGrpSpPr>
          <p:cNvPr id="254" name="Google Shape;254;p9"/>
          <p:cNvGrpSpPr/>
          <p:nvPr/>
        </p:nvGrpSpPr>
        <p:grpSpPr>
          <a:xfrm>
            <a:off x="299891" y="2214057"/>
            <a:ext cx="8544217" cy="623947"/>
            <a:chOff x="299891" y="2015645"/>
            <a:chExt cx="8544217" cy="623947"/>
          </a:xfrm>
        </p:grpSpPr>
        <p:sp>
          <p:nvSpPr>
            <p:cNvPr id="255" name="Google Shape;255;p9"/>
            <p:cNvSpPr/>
            <p:nvPr/>
          </p:nvSpPr>
          <p:spPr>
            <a:xfrm>
              <a:off x="299891" y="2015649"/>
              <a:ext cx="1850316" cy="623943"/>
            </a:xfrm>
            <a:prstGeom prst="roundRect">
              <a:avLst>
                <a:gd fmla="val 16667" name="adj"/>
              </a:avLst>
            </a:prstGeom>
            <a:solidFill>
              <a:srgbClr val="4141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800">
                  <a:solidFill>
                    <a:schemeClr val="lt1"/>
                  </a:solidFill>
                  <a:latin typeface="Calibri"/>
                  <a:ea typeface="Calibri"/>
                  <a:cs typeface="Calibri"/>
                  <a:sym typeface="Calibri"/>
                </a:rPr>
                <a:t>Python</a:t>
              </a:r>
              <a:endParaRPr/>
            </a:p>
          </p:txBody>
        </p:sp>
        <p:sp>
          <p:nvSpPr>
            <p:cNvPr id="256" name="Google Shape;256;p9"/>
            <p:cNvSpPr/>
            <p:nvPr/>
          </p:nvSpPr>
          <p:spPr>
            <a:xfrm>
              <a:off x="2513826" y="2015648"/>
              <a:ext cx="1850316" cy="623943"/>
            </a:xfrm>
            <a:prstGeom prst="roundRect">
              <a:avLst>
                <a:gd fmla="val 16667" name="adj"/>
              </a:avLst>
            </a:prstGeom>
            <a:solidFill>
              <a:srgbClr val="4141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800">
                  <a:solidFill>
                    <a:schemeClr val="lt1"/>
                  </a:solidFill>
                  <a:latin typeface="Calibri"/>
                  <a:ea typeface="Calibri"/>
                  <a:cs typeface="Calibri"/>
                  <a:sym typeface="Calibri"/>
                </a:rPr>
                <a:t>C++</a:t>
              </a:r>
              <a:endParaRPr/>
            </a:p>
          </p:txBody>
        </p:sp>
        <p:sp>
          <p:nvSpPr>
            <p:cNvPr id="257" name="Google Shape;257;p9"/>
            <p:cNvSpPr/>
            <p:nvPr/>
          </p:nvSpPr>
          <p:spPr>
            <a:xfrm>
              <a:off x="4779857" y="2015645"/>
              <a:ext cx="1850316" cy="623943"/>
            </a:xfrm>
            <a:prstGeom prst="roundRect">
              <a:avLst>
                <a:gd fmla="val 16667" name="adj"/>
              </a:avLst>
            </a:prstGeom>
            <a:solidFill>
              <a:srgbClr val="4141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800">
                  <a:solidFill>
                    <a:schemeClr val="lt1"/>
                  </a:solidFill>
                  <a:latin typeface="Calibri"/>
                  <a:ea typeface="Calibri"/>
                  <a:cs typeface="Calibri"/>
                  <a:sym typeface="Calibri"/>
                </a:rPr>
                <a:t>C#</a:t>
              </a:r>
              <a:endParaRPr/>
            </a:p>
          </p:txBody>
        </p:sp>
        <p:sp>
          <p:nvSpPr>
            <p:cNvPr id="258" name="Google Shape;258;p9"/>
            <p:cNvSpPr/>
            <p:nvPr/>
          </p:nvSpPr>
          <p:spPr>
            <a:xfrm>
              <a:off x="6993792" y="2015646"/>
              <a:ext cx="1850316" cy="623943"/>
            </a:xfrm>
            <a:prstGeom prst="roundRect">
              <a:avLst>
                <a:gd fmla="val 16667" name="adj"/>
              </a:avLst>
            </a:prstGeom>
            <a:solidFill>
              <a:srgbClr val="4141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ja-JP" sz="1800">
                  <a:solidFill>
                    <a:schemeClr val="lt1"/>
                  </a:solidFill>
                  <a:latin typeface="Calibri"/>
                  <a:ea typeface="Calibri"/>
                  <a:cs typeface="Calibri"/>
                  <a:sym typeface="Calibri"/>
                </a:rPr>
                <a:t>Q#</a:t>
              </a:r>
              <a:endParaRPr/>
            </a:p>
          </p:txBody>
        </p:sp>
      </p:grpSp>
      <p:sp>
        <p:nvSpPr>
          <p:cNvPr id="259" name="Google Shape;259;p9"/>
          <p:cNvSpPr txBox="1"/>
          <p:nvPr/>
        </p:nvSpPr>
        <p:spPr>
          <a:xfrm>
            <a:off x="299891" y="3085413"/>
            <a:ext cx="8544217"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先ほど紹介したサービスは全てPythonのプログラムを実行することが可能。</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→特に選択する理由がなければ基本的にはPythonでプログラムを作成すべき。</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【量子フレームワーク】</a:t>
            </a:r>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言語そのものは少ないが、デバイスあるいはサービスごとに対応しているフレームワークが異なる。したがって、基本的にはデバイスごとに量子回路を設計するプログラムも異なる。</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例）</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D-Wave Leap → dimod, IBM Quantum → Qiskit, Fixsters Amplify → Amplify SDK</a:t>
            </a:r>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→各フレームワークの記法を学ぶ必要があるため、学習コストが大きい。</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t/>
            </a:r>
            <a:endParaRPr sz="1600">
              <a:solidFill>
                <a:schemeClr val="dk1"/>
              </a:solidFill>
              <a:latin typeface="MS PGothic"/>
              <a:ea typeface="MS PGothic"/>
              <a:cs typeface="MS PGothic"/>
              <a:sym typeface="MS PGothic"/>
            </a:endParaRPr>
          </a:p>
          <a:p>
            <a:pPr indent="0" lvl="0" marL="0" marR="0" rtl="0" algn="l">
              <a:spcBef>
                <a:spcPts val="0"/>
              </a:spcBef>
              <a:spcAft>
                <a:spcPts val="0"/>
              </a:spcAft>
              <a:buNone/>
            </a:pPr>
            <a:r>
              <a:rPr lang="ja-JP" sz="1600">
                <a:solidFill>
                  <a:schemeClr val="dk1"/>
                </a:solidFill>
                <a:latin typeface="MS PGothic"/>
                <a:ea typeface="MS PGothic"/>
                <a:cs typeface="MS PGothic"/>
                <a:sym typeface="MS PGothic"/>
              </a:rPr>
              <a:t>次のページに量子フレームワークの一覧を紹介。</a:t>
            </a:r>
            <a:endParaRPr sz="1600">
              <a:solidFill>
                <a:schemeClr val="dk1"/>
              </a:solidFill>
              <a:latin typeface="MS PGothic"/>
              <a:ea typeface="MS PGothic"/>
              <a:cs typeface="MS PGothic"/>
              <a:sym typeface="MS P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2021-09-21T01:12:07Z</dcterms:created>
  <dc:creator>higa keiichirou</dc:creator>
</cp:coreProperties>
</file>